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34.jpg" ContentType="image/jpg"/>
  <Override PartName="/ppt/media/image35.jpg" ContentType="image/jp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2.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7" r:id="rId2"/>
    <p:sldId id="409" r:id="rId3"/>
    <p:sldId id="410" r:id="rId4"/>
    <p:sldId id="332" r:id="rId5"/>
    <p:sldId id="338" r:id="rId6"/>
    <p:sldId id="295" r:id="rId7"/>
    <p:sldId id="423" r:id="rId8"/>
    <p:sldId id="424" r:id="rId9"/>
    <p:sldId id="347" r:id="rId10"/>
    <p:sldId id="425" r:id="rId11"/>
    <p:sldId id="426" r:id="rId12"/>
    <p:sldId id="427" r:id="rId13"/>
    <p:sldId id="428" r:id="rId14"/>
    <p:sldId id="349" r:id="rId15"/>
    <p:sldId id="350" r:id="rId16"/>
    <p:sldId id="351" r:id="rId17"/>
    <p:sldId id="352" r:id="rId18"/>
    <p:sldId id="429" r:id="rId19"/>
    <p:sldId id="430" r:id="rId20"/>
    <p:sldId id="355" r:id="rId21"/>
    <p:sldId id="431" r:id="rId22"/>
    <p:sldId id="358" r:id="rId23"/>
    <p:sldId id="433" r:id="rId24"/>
    <p:sldId id="434" r:id="rId25"/>
    <p:sldId id="435" r:id="rId26"/>
    <p:sldId id="362" r:id="rId27"/>
    <p:sldId id="363" r:id="rId28"/>
    <p:sldId id="364" r:id="rId29"/>
    <p:sldId id="365" r:id="rId30"/>
    <p:sldId id="366" r:id="rId31"/>
    <p:sldId id="369" r:id="rId32"/>
    <p:sldId id="436" r:id="rId33"/>
    <p:sldId id="437" r:id="rId34"/>
    <p:sldId id="371" r:id="rId35"/>
    <p:sldId id="372" r:id="rId36"/>
    <p:sldId id="374" r:id="rId37"/>
    <p:sldId id="375" r:id="rId38"/>
    <p:sldId id="376" r:id="rId39"/>
    <p:sldId id="377" r:id="rId40"/>
    <p:sldId id="378" r:id="rId41"/>
    <p:sldId id="379" r:id="rId42"/>
    <p:sldId id="380" r:id="rId43"/>
    <p:sldId id="438" r:id="rId44"/>
    <p:sldId id="383" r:id="rId45"/>
    <p:sldId id="384" r:id="rId46"/>
    <p:sldId id="422" r:id="rId47"/>
    <p:sldId id="439" r:id="rId48"/>
    <p:sldId id="388" r:id="rId49"/>
    <p:sldId id="440" r:id="rId50"/>
    <p:sldId id="441" r:id="rId51"/>
    <p:sldId id="442" r:id="rId52"/>
    <p:sldId id="443" r:id="rId53"/>
    <p:sldId id="418" r:id="rId54"/>
    <p:sldId id="419" r:id="rId55"/>
    <p:sldId id="421" r:id="rId56"/>
    <p:sldId id="444" r:id="rId57"/>
    <p:sldId id="394" r:id="rId58"/>
    <p:sldId id="452" r:id="rId59"/>
    <p:sldId id="396" r:id="rId60"/>
    <p:sldId id="446" r:id="rId61"/>
    <p:sldId id="398" r:id="rId62"/>
    <p:sldId id="447" r:id="rId63"/>
    <p:sldId id="400" r:id="rId64"/>
    <p:sldId id="420" r:id="rId65"/>
    <p:sldId id="402" r:id="rId66"/>
    <p:sldId id="448" r:id="rId67"/>
    <p:sldId id="449" r:id="rId68"/>
    <p:sldId id="450" r:id="rId69"/>
    <p:sldId id="413" r:id="rId70"/>
    <p:sldId id="412" r:id="rId71"/>
    <p:sldId id="415" r:id="rId72"/>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cey, Barbara (CPMC)" initials="YB(" lastIdx="16" clrIdx="0">
    <p:extLst>
      <p:ext uri="{19B8F6BF-5375-455C-9EA6-DF929625EA0E}">
        <p15:presenceInfo xmlns:p15="http://schemas.microsoft.com/office/powerpoint/2012/main" userId="S-1-5-21-280651528-1570258706-317593308-15514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D9D6"/>
    <a:srgbClr val="009E96"/>
    <a:srgbClr val="CB0521"/>
    <a:srgbClr val="005854"/>
    <a:srgbClr val="00706B"/>
    <a:srgbClr val="00AAA0"/>
    <a:srgbClr val="9C7DB9"/>
    <a:srgbClr val="005695"/>
    <a:srgbClr val="F58034"/>
    <a:srgbClr val="88CB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9B77B8-C2D0-047C-4EC7-26C44D45EC88}" v="2" dt="2018-11-26T18:12:02.750"/>
    <p1510:client id="{38C92FE8-5517-CA4C-900C-398BEFE84C75}" v="78" dt="2018-11-26T18:57:19.6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8" autoAdjust="0"/>
    <p:restoredTop sz="76245" autoAdjust="0"/>
  </p:normalViewPr>
  <p:slideViewPr>
    <p:cSldViewPr snapToGrid="0">
      <p:cViewPr varScale="1">
        <p:scale>
          <a:sx n="89" d="100"/>
          <a:sy n="89" d="100"/>
        </p:scale>
        <p:origin x="510"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8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oss, Eric (Contractor)" userId="eddf2368-51a5-4a19-aad2-a41ea83068b3" providerId="ADAL" clId="{38C92FE8-5517-CA4C-900C-398BEFE84C75}"/>
    <pc:docChg chg="undo custSel modSld">
      <pc:chgData name="Gross, Eric (Contractor)" userId="eddf2368-51a5-4a19-aad2-a41ea83068b3" providerId="ADAL" clId="{38C92FE8-5517-CA4C-900C-398BEFE84C75}" dt="2018-11-26T18:57:19.640" v="77" actId="732"/>
      <pc:docMkLst>
        <pc:docMk/>
      </pc:docMkLst>
      <pc:sldChg chg="addSp delSp modSp">
        <pc:chgData name="Gross, Eric (Contractor)" userId="eddf2368-51a5-4a19-aad2-a41ea83068b3" providerId="ADAL" clId="{38C92FE8-5517-CA4C-900C-398BEFE84C75}" dt="2018-11-26T18:34:43.462" v="64" actId="14100"/>
        <pc:sldMkLst>
          <pc:docMk/>
          <pc:sldMk cId="1233020472" sldId="257"/>
        </pc:sldMkLst>
        <pc:spChg chg="mod">
          <ac:chgData name="Gross, Eric (Contractor)" userId="eddf2368-51a5-4a19-aad2-a41ea83068b3" providerId="ADAL" clId="{38C92FE8-5517-CA4C-900C-398BEFE84C75}" dt="2018-11-26T18:34:43.462" v="64" actId="14100"/>
          <ac:spMkLst>
            <pc:docMk/>
            <pc:sldMk cId="1233020472" sldId="257"/>
            <ac:spMk id="7" creationId="{00000000-0000-0000-0000-000000000000}"/>
          </ac:spMkLst>
        </pc:spChg>
        <pc:picChg chg="mod modCrop">
          <ac:chgData name="Gross, Eric (Contractor)" userId="eddf2368-51a5-4a19-aad2-a41ea83068b3" providerId="ADAL" clId="{38C92FE8-5517-CA4C-900C-398BEFE84C75}" dt="2018-11-26T18:34:24.702" v="61" actId="732"/>
          <ac:picMkLst>
            <pc:docMk/>
            <pc:sldMk cId="1233020472" sldId="257"/>
            <ac:picMk id="8" creationId="{00000000-0000-0000-0000-000000000000}"/>
          </ac:picMkLst>
        </pc:picChg>
        <pc:picChg chg="del">
          <ac:chgData name="Gross, Eric (Contractor)" userId="eddf2368-51a5-4a19-aad2-a41ea83068b3" providerId="ADAL" clId="{38C92FE8-5517-CA4C-900C-398BEFE84C75}" dt="2018-11-26T18:31:23.353" v="32" actId="478"/>
          <ac:picMkLst>
            <pc:docMk/>
            <pc:sldMk cId="1233020472" sldId="257"/>
            <ac:picMk id="10" creationId="{00000000-0000-0000-0000-000000000000}"/>
          </ac:picMkLst>
        </pc:picChg>
        <pc:picChg chg="add del mod modCrop">
          <ac:chgData name="Gross, Eric (Contractor)" userId="eddf2368-51a5-4a19-aad2-a41ea83068b3" providerId="ADAL" clId="{38C92FE8-5517-CA4C-900C-398BEFE84C75}" dt="2018-11-26T18:34:29.911" v="62" actId="1037"/>
          <ac:picMkLst>
            <pc:docMk/>
            <pc:sldMk cId="1233020472" sldId="257"/>
            <ac:picMk id="11" creationId="{ABE38124-DBC3-4A43-8AC3-FB32BC1121A0}"/>
          </ac:picMkLst>
        </pc:picChg>
        <pc:picChg chg="mod modCrop">
          <ac:chgData name="Gross, Eric (Contractor)" userId="eddf2368-51a5-4a19-aad2-a41ea83068b3" providerId="ADAL" clId="{38C92FE8-5517-CA4C-900C-398BEFE84C75}" dt="2018-11-26T18:34:29.911" v="62" actId="1037"/>
          <ac:picMkLst>
            <pc:docMk/>
            <pc:sldMk cId="1233020472" sldId="257"/>
            <ac:picMk id="12" creationId="{00000000-0000-0000-0000-000000000000}"/>
          </ac:picMkLst>
        </pc:picChg>
      </pc:sldChg>
      <pc:sldChg chg="modSp">
        <pc:chgData name="Gross, Eric (Contractor)" userId="eddf2368-51a5-4a19-aad2-a41ea83068b3" providerId="ADAL" clId="{38C92FE8-5517-CA4C-900C-398BEFE84C75}" dt="2018-11-26T18:57:19.640" v="77" actId="732"/>
        <pc:sldMkLst>
          <pc:docMk/>
          <pc:sldMk cId="3481794729" sldId="409"/>
        </pc:sldMkLst>
        <pc:spChg chg="mod">
          <ac:chgData name="Gross, Eric (Contractor)" userId="eddf2368-51a5-4a19-aad2-a41ea83068b3" providerId="ADAL" clId="{38C92FE8-5517-CA4C-900C-398BEFE84C75}" dt="2018-11-26T18:56:44.513" v="74" actId="20577"/>
          <ac:spMkLst>
            <pc:docMk/>
            <pc:sldMk cId="3481794729" sldId="409"/>
            <ac:spMk id="7" creationId="{00000000-0000-0000-0000-000000000000}"/>
          </ac:spMkLst>
        </pc:spChg>
        <pc:picChg chg="mod modCrop">
          <ac:chgData name="Gross, Eric (Contractor)" userId="eddf2368-51a5-4a19-aad2-a41ea83068b3" providerId="ADAL" clId="{38C92FE8-5517-CA4C-900C-398BEFE84C75}" dt="2018-11-26T18:57:19.640" v="77" actId="732"/>
          <ac:picMkLst>
            <pc:docMk/>
            <pc:sldMk cId="3481794729" sldId="409"/>
            <ac:picMk id="2" creationId="{00000000-0000-0000-0000-000000000000}"/>
          </ac:picMkLst>
        </pc:picChg>
        <pc:picChg chg="mod modCrop">
          <ac:chgData name="Gross, Eric (Contractor)" userId="eddf2368-51a5-4a19-aad2-a41ea83068b3" providerId="ADAL" clId="{38C92FE8-5517-CA4C-900C-398BEFE84C75}" dt="2018-11-26T18:38:28.024" v="69" actId="18131"/>
          <ac:picMkLst>
            <pc:docMk/>
            <pc:sldMk cId="3481794729" sldId="409"/>
            <ac:picMk id="12" creationId="{00000000-0000-0000-0000-000000000000}"/>
          </ac:picMkLst>
        </pc:picChg>
      </pc:sldChg>
    </pc:docChg>
  </pc:docChgLst>
  <pc:docChgLst>
    <pc:chgData name="Gross, Eric (Contractor)" userId="S::grosse@sutterhealth.org::eddf2368-51a5-4a19-aad2-a41ea83068b3" providerId="AD" clId="Web-{E859CA4A-977D-1819-73E2-E8411EF099CB}"/>
    <pc:docChg chg="modSld">
      <pc:chgData name="Gross, Eric (Contractor)" userId="S::grosse@sutterhealth.org::eddf2368-51a5-4a19-aad2-a41ea83068b3" providerId="AD" clId="Web-{E859CA4A-977D-1819-73E2-E8411EF099CB}" dt="2018-11-27T20:48:35.020" v="13"/>
      <pc:docMkLst>
        <pc:docMk/>
      </pc:docMkLst>
      <pc:sldChg chg="addSp delSp modSp">
        <pc:chgData name="Gross, Eric (Contractor)" userId="S::grosse@sutterhealth.org::eddf2368-51a5-4a19-aad2-a41ea83068b3" providerId="AD" clId="Web-{E859CA4A-977D-1819-73E2-E8411EF099CB}" dt="2018-11-27T20:48:35.020" v="13"/>
        <pc:sldMkLst>
          <pc:docMk/>
          <pc:sldMk cId="301220797" sldId="350"/>
        </pc:sldMkLst>
        <pc:picChg chg="mod">
          <ac:chgData name="Gross, Eric (Contractor)" userId="S::grosse@sutterhealth.org::eddf2368-51a5-4a19-aad2-a41ea83068b3" providerId="AD" clId="Web-{E859CA4A-977D-1819-73E2-E8411EF099CB}" dt="2018-11-27T20:48:35.020" v="13"/>
          <ac:picMkLst>
            <pc:docMk/>
            <pc:sldMk cId="301220797" sldId="350"/>
            <ac:picMk id="7" creationId="{00000000-0000-0000-0000-000000000000}"/>
          </ac:picMkLst>
        </pc:picChg>
        <pc:picChg chg="add del">
          <ac:chgData name="Gross, Eric (Contractor)" userId="S::grosse@sutterhealth.org::eddf2368-51a5-4a19-aad2-a41ea83068b3" providerId="AD" clId="Web-{E859CA4A-977D-1819-73E2-E8411EF099CB}" dt="2018-11-27T20:48:06.723" v="12"/>
          <ac:picMkLst>
            <pc:docMk/>
            <pc:sldMk cId="301220797" sldId="350"/>
            <ac:picMk id="8" creationId="{B6B3BB1F-77B8-444E-819D-944C48B7D02B}"/>
          </ac:picMkLst>
        </pc:picChg>
      </pc:sldChg>
      <pc:sldChg chg="addSp delSp modSp">
        <pc:chgData name="Gross, Eric (Contractor)" userId="S::grosse@sutterhealth.org::eddf2368-51a5-4a19-aad2-a41ea83068b3" providerId="AD" clId="Web-{E859CA4A-977D-1819-73E2-E8411EF099CB}" dt="2018-11-27T20:43:45.034" v="8" actId="14100"/>
        <pc:sldMkLst>
          <pc:docMk/>
          <pc:sldMk cId="2696572019" sldId="423"/>
        </pc:sldMkLst>
        <pc:spChg chg="add del mod">
          <ac:chgData name="Gross, Eric (Contractor)" userId="S::grosse@sutterhealth.org::eddf2368-51a5-4a19-aad2-a41ea83068b3" providerId="AD" clId="Web-{E859CA4A-977D-1819-73E2-E8411EF099CB}" dt="2018-11-27T20:43:28.581" v="6"/>
          <ac:spMkLst>
            <pc:docMk/>
            <pc:sldMk cId="2696572019" sldId="423"/>
            <ac:spMk id="3" creationId="{7980FBA9-E46E-4B86-8755-2B08D63076F3}"/>
          </ac:spMkLst>
        </pc:spChg>
        <pc:spChg chg="del mod">
          <ac:chgData name="Gross, Eric (Contractor)" userId="S::grosse@sutterhealth.org::eddf2368-51a5-4a19-aad2-a41ea83068b3" providerId="AD" clId="Web-{E859CA4A-977D-1819-73E2-E8411EF099CB}" dt="2018-11-27T20:43:19.112" v="3"/>
          <ac:spMkLst>
            <pc:docMk/>
            <pc:sldMk cId="2696572019" sldId="423"/>
            <ac:spMk id="21" creationId="{00000000-0000-0000-0000-000000000000}"/>
          </ac:spMkLst>
        </pc:spChg>
        <pc:picChg chg="mod">
          <ac:chgData name="Gross, Eric (Contractor)" userId="S::grosse@sutterhealth.org::eddf2368-51a5-4a19-aad2-a41ea83068b3" providerId="AD" clId="Web-{E859CA4A-977D-1819-73E2-E8411EF099CB}" dt="2018-11-27T20:43:45.034" v="8" actId="14100"/>
          <ac:picMkLst>
            <pc:docMk/>
            <pc:sldMk cId="2696572019" sldId="423"/>
            <ac:picMk id="5" creationId="{00000000-0000-0000-0000-000000000000}"/>
          </ac:picMkLst>
        </pc:picChg>
      </pc:sldChg>
    </pc:docChg>
  </pc:docChgLst>
  <pc:docChgLst>
    <pc:chgData name="Gross, Eric (Contractor)" userId="S::grosse@sutterhealth.org::eddf2368-51a5-4a19-aad2-a41ea83068b3" providerId="AD" clId="Web-{309B77B8-C2D0-047C-4EC7-26C44D45EC88}"/>
    <pc:docChg chg="modSld">
      <pc:chgData name="Gross, Eric (Contractor)" userId="S::grosse@sutterhealth.org::eddf2368-51a5-4a19-aad2-a41ea83068b3" providerId="AD" clId="Web-{309B77B8-C2D0-047C-4EC7-26C44D45EC88}" dt="2018-11-26T18:13:08.859" v="28"/>
      <pc:docMkLst>
        <pc:docMk/>
      </pc:docMkLst>
      <pc:sldChg chg="addSp delSp modSp">
        <pc:chgData name="Gross, Eric (Contractor)" userId="S::grosse@sutterhealth.org::eddf2368-51a5-4a19-aad2-a41ea83068b3" providerId="AD" clId="Web-{309B77B8-C2D0-047C-4EC7-26C44D45EC88}" dt="2018-11-26T18:13:08.859" v="28"/>
        <pc:sldMkLst>
          <pc:docMk/>
          <pc:sldMk cId="1233020472" sldId="257"/>
        </pc:sldMkLst>
        <pc:spChg chg="mod">
          <ac:chgData name="Gross, Eric (Contractor)" userId="S::grosse@sutterhealth.org::eddf2368-51a5-4a19-aad2-a41ea83068b3" providerId="AD" clId="Web-{309B77B8-C2D0-047C-4EC7-26C44D45EC88}" dt="2018-11-26T18:04:19.157" v="5" actId="20577"/>
          <ac:spMkLst>
            <pc:docMk/>
            <pc:sldMk cId="1233020472" sldId="257"/>
            <ac:spMk id="7" creationId="{00000000-0000-0000-0000-000000000000}"/>
          </ac:spMkLst>
        </pc:spChg>
        <pc:picChg chg="mod modCrop">
          <ac:chgData name="Gross, Eric (Contractor)" userId="S::grosse@sutterhealth.org::eddf2368-51a5-4a19-aad2-a41ea83068b3" providerId="AD" clId="Web-{309B77B8-C2D0-047C-4EC7-26C44D45EC88}" dt="2018-11-26T18:10:27.625" v="17"/>
          <ac:picMkLst>
            <pc:docMk/>
            <pc:sldMk cId="1233020472" sldId="257"/>
            <ac:picMk id="8" creationId="{00000000-0000-0000-0000-000000000000}"/>
          </ac:picMkLst>
        </pc:picChg>
        <pc:picChg chg="mod">
          <ac:chgData name="Gross, Eric (Contractor)" userId="S::grosse@sutterhealth.org::eddf2368-51a5-4a19-aad2-a41ea83068b3" providerId="AD" clId="Web-{309B77B8-C2D0-047C-4EC7-26C44D45EC88}" dt="2018-11-26T18:12:02.750" v="21" actId="1076"/>
          <ac:picMkLst>
            <pc:docMk/>
            <pc:sldMk cId="1233020472" sldId="257"/>
            <ac:picMk id="10" creationId="{00000000-0000-0000-0000-000000000000}"/>
          </ac:picMkLst>
        </pc:picChg>
        <pc:picChg chg="add mod modCrop">
          <ac:chgData name="Gross, Eric (Contractor)" userId="S::grosse@sutterhealth.org::eddf2368-51a5-4a19-aad2-a41ea83068b3" providerId="AD" clId="Web-{309B77B8-C2D0-047C-4EC7-26C44D45EC88}" dt="2018-11-26T18:13:08.859" v="28"/>
          <ac:picMkLst>
            <pc:docMk/>
            <pc:sldMk cId="1233020472" sldId="257"/>
            <ac:picMk id="11" creationId="{ABE38124-DBC3-4A43-8AC3-FB32BC1121A0}"/>
          </ac:picMkLst>
        </pc:picChg>
        <pc:picChg chg="add del">
          <ac:chgData name="Gross, Eric (Contractor)" userId="S::grosse@sutterhealth.org::eddf2368-51a5-4a19-aad2-a41ea83068b3" providerId="AD" clId="Web-{309B77B8-C2D0-047C-4EC7-26C44D45EC88}" dt="2018-11-26T18:12:16.281" v="24"/>
          <ac:picMkLst>
            <pc:docMk/>
            <pc:sldMk cId="1233020472" sldId="257"/>
            <ac:picMk id="13" creationId="{EC1FAB00-5F47-45C1-B5EB-13F2C3BCA53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1-15T11:12:17.126" idx="16">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6T16:25:24.422" idx="5">
    <p:pos x="10" y="10"/>
    <p:text>map of security desk</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939C3683-6F67-42FF-A4EB-CE07764678A8}" type="datetimeFigureOut">
              <a:rPr lang="en-US" smtClean="0"/>
              <a:t>11/27/2018</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3"/>
            <a:ext cx="548640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4803A8D2-B684-475E-8C50-4ADBACD1688C}" type="slidenum">
              <a:rPr lang="en-US" smtClean="0"/>
              <a:t>‹#›</a:t>
            </a:fld>
            <a:endParaRPr lang="en-US"/>
          </a:p>
        </p:txBody>
      </p:sp>
    </p:spTree>
    <p:extLst>
      <p:ext uri="{BB962C8B-B14F-4D97-AF65-F5344CB8AC3E}">
        <p14:creationId xmlns:p14="http://schemas.microsoft.com/office/powerpoint/2010/main" val="3621817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03A8D2-B684-475E-8C50-4ADBACD1688C}" type="slidenum">
              <a:rPr lang="en-US" smtClean="0"/>
              <a:t>1</a:t>
            </a:fld>
            <a:endParaRPr lang="en-US"/>
          </a:p>
        </p:txBody>
      </p:sp>
    </p:spTree>
    <p:extLst>
      <p:ext uri="{BB962C8B-B14F-4D97-AF65-F5344CB8AC3E}">
        <p14:creationId xmlns:p14="http://schemas.microsoft.com/office/powerpoint/2010/main" val="2096356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 out how to use the guide**</a:t>
            </a:r>
          </a:p>
          <a:p>
            <a:r>
              <a:rPr lang="en-US" dirty="0"/>
              <a:t>The pocket guide is a tool for staff to easily navigate the new facility.  The pocket guide will help you navigate the building as well have a quick reference to important facts such as hours of operation, entrances, and phone numbers.</a:t>
            </a:r>
          </a:p>
        </p:txBody>
      </p:sp>
      <p:sp>
        <p:nvSpPr>
          <p:cNvPr id="4" name="Slide Number Placeholder 3"/>
          <p:cNvSpPr>
            <a:spLocks noGrp="1"/>
          </p:cNvSpPr>
          <p:nvPr>
            <p:ph type="sldNum" sz="quarter" idx="10"/>
          </p:nvPr>
        </p:nvSpPr>
        <p:spPr/>
        <p:txBody>
          <a:bodyPr/>
          <a:lstStyle/>
          <a:p>
            <a:fld id="{4803A8D2-B684-475E-8C50-4ADBACD1688C}" type="slidenum">
              <a:rPr lang="en-US" smtClean="0"/>
              <a:t>11</a:t>
            </a:fld>
            <a:endParaRPr lang="en-US"/>
          </a:p>
        </p:txBody>
      </p:sp>
    </p:spTree>
    <p:extLst>
      <p:ext uri="{BB962C8B-B14F-4D97-AF65-F5344CB8AC3E}">
        <p14:creationId xmlns:p14="http://schemas.microsoft.com/office/powerpoint/2010/main" val="3210536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12</a:t>
            </a:fld>
            <a:endParaRPr lang="en-US"/>
          </a:p>
        </p:txBody>
      </p:sp>
    </p:spTree>
    <p:extLst>
      <p:ext uri="{BB962C8B-B14F-4D97-AF65-F5344CB8AC3E}">
        <p14:creationId xmlns:p14="http://schemas.microsoft.com/office/powerpoint/2010/main" val="280590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13</a:t>
            </a:fld>
            <a:endParaRPr lang="en-US"/>
          </a:p>
        </p:txBody>
      </p:sp>
    </p:spTree>
    <p:extLst>
      <p:ext uri="{BB962C8B-B14F-4D97-AF65-F5344CB8AC3E}">
        <p14:creationId xmlns:p14="http://schemas.microsoft.com/office/powerpoint/2010/main" val="211049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14</a:t>
            </a:fld>
            <a:endParaRPr lang="en-US"/>
          </a:p>
        </p:txBody>
      </p:sp>
    </p:spTree>
    <p:extLst>
      <p:ext uri="{BB962C8B-B14F-4D97-AF65-F5344CB8AC3E}">
        <p14:creationId xmlns:p14="http://schemas.microsoft.com/office/powerpoint/2010/main" val="3938897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Van Ness is designed as a shared work space. </a:t>
            </a:r>
          </a:p>
          <a:p>
            <a:r>
              <a:rPr lang="en-US" sz="1200" b="1" i="0" u="none" strike="noStrike" kern="1200" baseline="0" dirty="0" smtClean="0">
                <a:solidFill>
                  <a:schemeClr val="tx1"/>
                </a:solidFill>
                <a:latin typeface="+mn-lt"/>
                <a:ea typeface="+mn-ea"/>
                <a:cs typeface="+mn-cs"/>
              </a:rPr>
              <a:t>Multi-disciplinary workrooms </a:t>
            </a:r>
            <a:r>
              <a:rPr lang="en-US" sz="1200" b="0" i="0" u="none" strike="noStrike" kern="1200" baseline="0" dirty="0" smtClean="0">
                <a:solidFill>
                  <a:schemeClr val="tx1"/>
                </a:solidFill>
                <a:latin typeface="+mn-lt"/>
                <a:ea typeface="+mn-ea"/>
                <a:cs typeface="+mn-cs"/>
              </a:rPr>
              <a:t>are conference-style type rooms on patient care floors. These rooms accommodate ten people sitting around a rectangular conference table and are equipped with a large wall monitor and teleconferencing. </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Inter-disciplinary workrooms </a:t>
            </a:r>
            <a:r>
              <a:rPr lang="en-US" sz="1200" b="0" i="0" u="none" strike="noStrike" kern="1200" baseline="0" dirty="0" smtClean="0">
                <a:solidFill>
                  <a:schemeClr val="tx1"/>
                </a:solidFill>
                <a:latin typeface="+mn-lt"/>
                <a:ea typeface="+mn-ea"/>
                <a:cs typeface="+mn-cs"/>
              </a:rPr>
              <a:t>are individual computer workstations in a shared workroom environment. Workstations are not to be “claimed” for any specific individual use. Practice shared workspace etiquette; keep the volume down, no eating and clean up after yourself. </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Consult rooms </a:t>
            </a:r>
            <a:r>
              <a:rPr lang="en-US" sz="1200" b="0" i="0" u="none" strike="noStrike" kern="1200" baseline="0" dirty="0" smtClean="0">
                <a:solidFill>
                  <a:schemeClr val="tx1"/>
                </a:solidFill>
                <a:latin typeface="+mn-lt"/>
                <a:ea typeface="+mn-ea"/>
                <a:cs typeface="+mn-cs"/>
              </a:rPr>
              <a:t>are designed for providers to have private conversations with patient family member(s) and significant others. Rooms may be locked; requests keys from the charge nurse. Please clean the room after every use. </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Family rooms </a:t>
            </a:r>
            <a:r>
              <a:rPr lang="en-US" sz="1200" b="0" i="0" u="none" strike="noStrike" kern="1200" baseline="0" dirty="0" smtClean="0">
                <a:solidFill>
                  <a:schemeClr val="tx1"/>
                </a:solidFill>
                <a:latin typeface="+mn-lt"/>
                <a:ea typeface="+mn-ea"/>
                <a:cs typeface="+mn-cs"/>
              </a:rPr>
              <a:t>are public areas for family members to sit and gather, outside the patient room. </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Staff Lounges </a:t>
            </a:r>
            <a:r>
              <a:rPr lang="en-US" sz="1200" b="0" i="0" u="none" strike="noStrike" kern="1200" baseline="0" dirty="0" smtClean="0">
                <a:solidFill>
                  <a:schemeClr val="tx1"/>
                </a:solidFill>
                <a:latin typeface="+mn-lt"/>
                <a:ea typeface="+mn-ea"/>
                <a:cs typeface="+mn-cs"/>
              </a:rPr>
              <a:t>are for non-physician staff. Nursing staff is responsible for cleaning the coffee maker. </a:t>
            </a: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15</a:t>
            </a:fld>
            <a:endParaRPr lang="en-US"/>
          </a:p>
        </p:txBody>
      </p:sp>
    </p:spTree>
    <p:extLst>
      <p:ext uri="{BB962C8B-B14F-4D97-AF65-F5344CB8AC3E}">
        <p14:creationId xmlns:p14="http://schemas.microsoft.com/office/powerpoint/2010/main" val="745626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VNC is a LEED certified building. To reduce the use of disposable bottles, water fountains are available on each floor near the elevators.</a:t>
            </a: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16</a:t>
            </a:fld>
            <a:endParaRPr lang="en-US"/>
          </a:p>
        </p:txBody>
      </p:sp>
    </p:spTree>
    <p:extLst>
      <p:ext uri="{BB962C8B-B14F-4D97-AF65-F5344CB8AC3E}">
        <p14:creationId xmlns:p14="http://schemas.microsoft.com/office/powerpoint/2010/main" val="968477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17</a:t>
            </a:fld>
            <a:endParaRPr lang="en-US"/>
          </a:p>
        </p:txBody>
      </p:sp>
    </p:spTree>
    <p:extLst>
      <p:ext uri="{BB962C8B-B14F-4D97-AF65-F5344CB8AC3E}">
        <p14:creationId xmlns:p14="http://schemas.microsoft.com/office/powerpoint/2010/main" val="80819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18</a:t>
            </a:fld>
            <a:endParaRPr lang="en-US"/>
          </a:p>
        </p:txBody>
      </p:sp>
    </p:spTree>
    <p:extLst>
      <p:ext uri="{BB962C8B-B14F-4D97-AF65-F5344CB8AC3E}">
        <p14:creationId xmlns:p14="http://schemas.microsoft.com/office/powerpoint/2010/main" val="2620940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19</a:t>
            </a:fld>
            <a:endParaRPr lang="en-US"/>
          </a:p>
        </p:txBody>
      </p:sp>
    </p:spTree>
    <p:extLst>
      <p:ext uri="{BB962C8B-B14F-4D97-AF65-F5344CB8AC3E}">
        <p14:creationId xmlns:p14="http://schemas.microsoft.com/office/powerpoint/2010/main" val="2551666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CPMC</a:t>
            </a:r>
            <a:r>
              <a:rPr lang="en-US" baseline="0" dirty="0" smtClean="0"/>
              <a:t> encourages visitors and staff to follow San Francisco’s Transit First policy and use alternative modes of transportation whenever possible. The Van Ness Campus is easily accessible by a combination of rail, bus, shuttle, ferry and/or bicycle.</a:t>
            </a:r>
            <a:endParaRPr lang="en-US" dirty="0"/>
          </a:p>
        </p:txBody>
      </p:sp>
      <p:sp>
        <p:nvSpPr>
          <p:cNvPr id="4" name="Date Placeholder 3"/>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4271930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Van Ness Hospital is a 11-story, 274 bed, full-service medical center with an emergency department and supporting services including imaging services, and laboratory. The building is thoughtfully designed to enhance patient comfort, be environmentally conscience, be seismically safe, and support current and future technologies.</a:t>
            </a: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2</a:t>
            </a:fld>
            <a:endParaRPr lang="en-US"/>
          </a:p>
        </p:txBody>
      </p:sp>
    </p:spTree>
    <p:extLst>
      <p:ext uri="{BB962C8B-B14F-4D97-AF65-F5344CB8AC3E}">
        <p14:creationId xmlns:p14="http://schemas.microsoft.com/office/powerpoint/2010/main" val="590261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CPMC encourages visitors and staff to follow San Francisco’s Transit First policy and use alternative modes of transportation whenever possible. The Van Ness Campus is easily accessible by a combination of rail, bus, shuttle, ferry and/or bicycle. Visit </a:t>
            </a:r>
            <a:r>
              <a:rPr lang="en-US" u="sng" dirty="0" smtClean="0"/>
              <a:t>511.org </a:t>
            </a:r>
            <a:r>
              <a:rPr lang="en-US" dirty="0" smtClean="0"/>
              <a:t>for a comprehensive list of transit options to spare the air and keep our campuses safer for you and your families.</a:t>
            </a:r>
          </a:p>
          <a:p>
            <a:endParaRPr lang="en-US" dirty="0" smtClean="0"/>
          </a:p>
          <a:p>
            <a:r>
              <a:rPr lang="en-US" dirty="0" smtClean="0"/>
              <a:t>Patients and visitors may also obtain additional information on public transportation and shuttle timetables at the Information Desk. Staff and providers may visit our Intranet for additional public transportation and shuttle service information.</a:t>
            </a: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21</a:t>
            </a:fld>
            <a:endParaRPr lang="en-US"/>
          </a:p>
        </p:txBody>
      </p:sp>
    </p:spTree>
    <p:extLst>
      <p:ext uri="{BB962C8B-B14F-4D97-AF65-F5344CB8AC3E}">
        <p14:creationId xmlns:p14="http://schemas.microsoft.com/office/powerpoint/2010/main" val="1881865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22</a:t>
            </a:fld>
            <a:endParaRPr lang="en-US"/>
          </a:p>
        </p:txBody>
      </p:sp>
    </p:spTree>
    <p:extLst>
      <p:ext uri="{BB962C8B-B14F-4D97-AF65-F5344CB8AC3E}">
        <p14:creationId xmlns:p14="http://schemas.microsoft.com/office/powerpoint/2010/main" val="3245715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dirty="0"/>
          </a:p>
        </p:txBody>
      </p:sp>
      <p:sp>
        <p:nvSpPr>
          <p:cNvPr id="4" name="Slide Number Placeholder 3"/>
          <p:cNvSpPr>
            <a:spLocks noGrp="1"/>
          </p:cNvSpPr>
          <p:nvPr>
            <p:ph type="sldNum" sz="quarter" idx="10"/>
          </p:nvPr>
        </p:nvSpPr>
        <p:spPr/>
        <p:txBody>
          <a:bodyPr/>
          <a:lstStyle/>
          <a:p>
            <a:fld id="{4803A8D2-B684-475E-8C50-4ADBACD1688C}" type="slidenum">
              <a:rPr lang="en-US" smtClean="0"/>
              <a:t>23</a:t>
            </a:fld>
            <a:endParaRPr lang="en-US"/>
          </a:p>
        </p:txBody>
      </p:sp>
    </p:spTree>
    <p:extLst>
      <p:ext uri="{BB962C8B-B14F-4D97-AF65-F5344CB8AC3E}">
        <p14:creationId xmlns:p14="http://schemas.microsoft.com/office/powerpoint/2010/main" val="2108325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24</a:t>
            </a:fld>
            <a:endParaRPr lang="en-US"/>
          </a:p>
        </p:txBody>
      </p:sp>
    </p:spTree>
    <p:extLst>
      <p:ext uri="{BB962C8B-B14F-4D97-AF65-F5344CB8AC3E}">
        <p14:creationId xmlns:p14="http://schemas.microsoft.com/office/powerpoint/2010/main" val="4092930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25</a:t>
            </a:fld>
            <a:endParaRPr lang="en-US"/>
          </a:p>
        </p:txBody>
      </p:sp>
    </p:spTree>
    <p:extLst>
      <p:ext uri="{BB962C8B-B14F-4D97-AF65-F5344CB8AC3E}">
        <p14:creationId xmlns:p14="http://schemas.microsoft.com/office/powerpoint/2010/main" val="229093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We want all employees, patients and visitors to be safe in the new VNC facility.  Important safety information is included in this section</a:t>
            </a:r>
            <a:endParaRPr lang="en-US" dirty="0"/>
          </a:p>
        </p:txBody>
      </p:sp>
      <p:sp>
        <p:nvSpPr>
          <p:cNvPr id="4" name="Date Placeholder 3"/>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668742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2400"/>
              <a:t>Smoking is prohibited in all buildings and vehicles. </a:t>
            </a:r>
          </a:p>
          <a:p>
            <a:pPr marL="171450" indent="-171450">
              <a:buFont typeface="Arial" panose="020B0604020202020204" pitchFamily="34" charset="0"/>
              <a:buChar char="•"/>
            </a:pPr>
            <a:r>
              <a:rPr lang="en-US" sz="2400"/>
              <a:t>Check cords and equipment for damage and frayed ends.</a:t>
            </a:r>
          </a:p>
          <a:p>
            <a:pPr marL="171450" indent="-171450">
              <a:buFont typeface="Arial" panose="020B0604020202020204" pitchFamily="34" charset="0"/>
              <a:buChar char="•"/>
            </a:pPr>
            <a:r>
              <a:rPr lang="en-US" sz="2400"/>
              <a:t>Know where pull stations and fire extinguishers are located. </a:t>
            </a:r>
          </a:p>
          <a:p>
            <a:pPr marL="171450" indent="-171450">
              <a:buFont typeface="Arial" panose="020B0604020202020204" pitchFamily="34" charset="0"/>
              <a:buChar char="•"/>
            </a:pPr>
            <a:r>
              <a:rPr lang="en-US" sz="2400"/>
              <a:t>Know evacuation routes – stop and look – where are the exit signs. </a:t>
            </a:r>
          </a:p>
          <a:p>
            <a:endParaRPr lang="en-US" sz="2400"/>
          </a:p>
          <a:p>
            <a:r>
              <a:rPr lang="en-US" sz="2400"/>
              <a:t>As always, report problems to your supervisor if you cannot correct the problem yourself!</a:t>
            </a:r>
          </a:p>
        </p:txBody>
      </p:sp>
      <p:sp>
        <p:nvSpPr>
          <p:cNvPr id="4" name="Slide Number Placeholder 3"/>
          <p:cNvSpPr>
            <a:spLocks noGrp="1"/>
          </p:cNvSpPr>
          <p:nvPr>
            <p:ph type="sldNum" sz="quarter" idx="10"/>
          </p:nvPr>
        </p:nvSpPr>
        <p:spPr/>
        <p:txBody>
          <a:bodyPr/>
          <a:lstStyle/>
          <a:p>
            <a:fld id="{4803A8D2-B684-475E-8C50-4ADBACD1688C}" type="slidenum">
              <a:rPr lang="en-US" smtClean="0"/>
              <a:t>27</a:t>
            </a:fld>
            <a:endParaRPr lang="en-US"/>
          </a:p>
        </p:txBody>
      </p:sp>
    </p:spTree>
    <p:extLst>
      <p:ext uri="{BB962C8B-B14F-4D97-AF65-F5344CB8AC3E}">
        <p14:creationId xmlns:p14="http://schemas.microsoft.com/office/powerpoint/2010/main" val="823328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2400"/>
              <a:t>Never block access to pull stations, fire extinguishers and medical gas value boxes. </a:t>
            </a:r>
          </a:p>
          <a:p>
            <a:pPr marL="171450" indent="-171450">
              <a:buFont typeface="Arial" panose="020B0604020202020204" pitchFamily="34" charset="0"/>
              <a:buChar char="•"/>
            </a:pPr>
            <a:r>
              <a:rPr lang="en-US" sz="2400"/>
              <a:t>If the fire alarm is activated, make sure corridors are clear. </a:t>
            </a:r>
          </a:p>
          <a:p>
            <a:pPr marL="171450" indent="-171450">
              <a:buFont typeface="Arial" panose="020B0604020202020204" pitchFamily="34" charset="0"/>
              <a:buChar char="•"/>
            </a:pPr>
            <a:r>
              <a:rPr lang="en-US" sz="2400"/>
              <a:t>During an actual fire or smoke event, do not use elevators. Follow exit signs to the nearest, safest exit stairwell. </a:t>
            </a:r>
          </a:p>
          <a:p>
            <a:pPr marL="171450" indent="-171450">
              <a:buFont typeface="Arial" panose="020B0604020202020204" pitchFamily="34" charset="0"/>
              <a:buChar char="•"/>
            </a:pPr>
            <a:r>
              <a:rPr lang="en-US" sz="2400"/>
              <a:t>If the corridor is clear, proceed with evacuation. </a:t>
            </a:r>
          </a:p>
          <a:p>
            <a:pPr marL="171450" indent="-171450">
              <a:buFont typeface="Arial" panose="020B0604020202020204" pitchFamily="34" charset="0"/>
              <a:buChar char="•"/>
            </a:pPr>
            <a:r>
              <a:rPr lang="en-US" sz="2400"/>
              <a:t>If you are caught in smoke or heat, stay low until you reach a safe area such another smoke compartment.</a:t>
            </a:r>
          </a:p>
        </p:txBody>
      </p:sp>
      <p:sp>
        <p:nvSpPr>
          <p:cNvPr id="4" name="Slide Number Placeholder 3"/>
          <p:cNvSpPr>
            <a:spLocks noGrp="1"/>
          </p:cNvSpPr>
          <p:nvPr>
            <p:ph type="sldNum" sz="quarter" idx="10"/>
          </p:nvPr>
        </p:nvSpPr>
        <p:spPr/>
        <p:txBody>
          <a:bodyPr/>
          <a:lstStyle/>
          <a:p>
            <a:fld id="{4803A8D2-B684-475E-8C50-4ADBACD1688C}" type="slidenum">
              <a:rPr lang="en-US" smtClean="0"/>
              <a:t>28</a:t>
            </a:fld>
            <a:endParaRPr lang="en-US"/>
          </a:p>
        </p:txBody>
      </p:sp>
    </p:spTree>
    <p:extLst>
      <p:ext uri="{BB962C8B-B14F-4D97-AF65-F5344CB8AC3E}">
        <p14:creationId xmlns:p14="http://schemas.microsoft.com/office/powerpoint/2010/main" val="439052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t>New facility will still use the RACE acronym to Rescue, Alarm, Confine and Extinguish or Evacuate</a:t>
            </a:r>
          </a:p>
        </p:txBody>
      </p:sp>
      <p:sp>
        <p:nvSpPr>
          <p:cNvPr id="4" name="Slide Number Placeholder 3"/>
          <p:cNvSpPr>
            <a:spLocks noGrp="1"/>
          </p:cNvSpPr>
          <p:nvPr>
            <p:ph type="sldNum" sz="quarter" idx="10"/>
          </p:nvPr>
        </p:nvSpPr>
        <p:spPr/>
        <p:txBody>
          <a:bodyPr/>
          <a:lstStyle/>
          <a:p>
            <a:fld id="{4803A8D2-B684-475E-8C50-4ADBACD1688C}" type="slidenum">
              <a:rPr lang="en-US" smtClean="0"/>
              <a:t>29</a:t>
            </a:fld>
            <a:endParaRPr lang="en-US"/>
          </a:p>
        </p:txBody>
      </p:sp>
    </p:spTree>
    <p:extLst>
      <p:ext uri="{BB962C8B-B14F-4D97-AF65-F5344CB8AC3E}">
        <p14:creationId xmlns:p14="http://schemas.microsoft.com/office/powerpoint/2010/main" val="62953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t>New facility will still use the RACE acronym to Rescue, Alarm, Confine and Extinguish or Evacuate</a:t>
            </a:r>
          </a:p>
        </p:txBody>
      </p:sp>
      <p:sp>
        <p:nvSpPr>
          <p:cNvPr id="4" name="Slide Number Placeholder 3"/>
          <p:cNvSpPr>
            <a:spLocks noGrp="1"/>
          </p:cNvSpPr>
          <p:nvPr>
            <p:ph type="sldNum" sz="quarter" idx="10"/>
          </p:nvPr>
        </p:nvSpPr>
        <p:spPr/>
        <p:txBody>
          <a:bodyPr/>
          <a:lstStyle/>
          <a:p>
            <a:fld id="{4803A8D2-B684-475E-8C50-4ADBACD1688C}" type="slidenum">
              <a:rPr lang="en-US" smtClean="0"/>
              <a:t>30</a:t>
            </a:fld>
            <a:endParaRPr lang="en-US"/>
          </a:p>
        </p:txBody>
      </p:sp>
    </p:spTree>
    <p:extLst>
      <p:ext uri="{BB962C8B-B14F-4D97-AF65-F5344CB8AC3E}">
        <p14:creationId xmlns:p14="http://schemas.microsoft.com/office/powerpoint/2010/main" val="931934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Retaining the “heart” of what we do </a:t>
            </a:r>
          </a:p>
          <a:p>
            <a:r>
              <a:rPr lang="en-US"/>
              <a:t>The MBC opening is the culmination of years of hard work, commitment and anticipation</a:t>
            </a:r>
          </a:p>
          <a:p>
            <a:r>
              <a:rPr lang="en-US"/>
              <a:t>We are continuing legacy of being the neighborhood hospital in the Mission District and retain the “heart” that has made St. Luke’s special for patients, staff, physicians and volunteers</a:t>
            </a:r>
          </a:p>
          <a:p>
            <a:pPr marL="0" indent="0">
              <a:buNone/>
            </a:pPr>
            <a:r>
              <a:rPr lang="en-US" b="1"/>
              <a:t>Balancing safety, comfort and sustainability </a:t>
            </a:r>
          </a:p>
          <a:p>
            <a:r>
              <a:rPr lang="en-US"/>
              <a:t>The modernized campus is seismically safe and certified as Leadership in Energy and Environmental Design (LEED), a globally-recognized symbol of sustainability. </a:t>
            </a:r>
          </a:p>
          <a:p>
            <a:endParaRPr lang="en-US"/>
          </a:p>
          <a:p>
            <a:endParaRPr lang="en-US"/>
          </a:p>
        </p:txBody>
      </p:sp>
      <p:sp>
        <p:nvSpPr>
          <p:cNvPr id="4" name="Slide Number Placeholder 3"/>
          <p:cNvSpPr>
            <a:spLocks noGrp="1"/>
          </p:cNvSpPr>
          <p:nvPr>
            <p:ph type="sldNum" sz="quarter" idx="10"/>
          </p:nvPr>
        </p:nvSpPr>
        <p:spPr/>
        <p:txBody>
          <a:bodyPr/>
          <a:lstStyle/>
          <a:p>
            <a:fld id="{4803A8D2-B684-475E-8C50-4ADBACD1688C}" type="slidenum">
              <a:rPr lang="en-US" smtClean="0"/>
              <a:t>3</a:t>
            </a:fld>
            <a:endParaRPr lang="en-US"/>
          </a:p>
        </p:txBody>
      </p:sp>
    </p:spTree>
    <p:extLst>
      <p:ext uri="{BB962C8B-B14F-4D97-AF65-F5344CB8AC3E}">
        <p14:creationId xmlns:p14="http://schemas.microsoft.com/office/powerpoint/2010/main" val="1898423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t>Be familiar with the evacuation routes in your department.  In an emergency, follow the exit route signage posted throughout the building.</a:t>
            </a:r>
          </a:p>
        </p:txBody>
      </p:sp>
      <p:sp>
        <p:nvSpPr>
          <p:cNvPr id="4" name="Slide Number Placeholder 3"/>
          <p:cNvSpPr>
            <a:spLocks noGrp="1"/>
          </p:cNvSpPr>
          <p:nvPr>
            <p:ph type="sldNum" sz="quarter" idx="10"/>
          </p:nvPr>
        </p:nvSpPr>
        <p:spPr/>
        <p:txBody>
          <a:bodyPr/>
          <a:lstStyle/>
          <a:p>
            <a:fld id="{4803A8D2-B684-475E-8C50-4ADBACD1688C}" type="slidenum">
              <a:rPr lang="en-US" smtClean="0"/>
              <a:t>31</a:t>
            </a:fld>
            <a:endParaRPr lang="en-US"/>
          </a:p>
        </p:txBody>
      </p:sp>
    </p:spTree>
    <p:extLst>
      <p:ext uri="{BB962C8B-B14F-4D97-AF65-F5344CB8AC3E}">
        <p14:creationId xmlns:p14="http://schemas.microsoft.com/office/powerpoint/2010/main" val="3503357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4803A8D2-B684-475E-8C50-4ADBACD1688C}" type="slidenum">
              <a:rPr lang="en-US" smtClean="0"/>
              <a:t>32</a:t>
            </a:fld>
            <a:endParaRPr lang="en-US"/>
          </a:p>
        </p:txBody>
      </p:sp>
    </p:spTree>
    <p:extLst>
      <p:ext uri="{BB962C8B-B14F-4D97-AF65-F5344CB8AC3E}">
        <p14:creationId xmlns:p14="http://schemas.microsoft.com/office/powerpoint/2010/main" val="4043639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4803A8D2-B684-475E-8C50-4ADBACD1688C}" type="slidenum">
              <a:rPr lang="en-US" smtClean="0"/>
              <a:t>34</a:t>
            </a:fld>
            <a:endParaRPr lang="en-US"/>
          </a:p>
        </p:txBody>
      </p:sp>
    </p:spTree>
    <p:extLst>
      <p:ext uri="{BB962C8B-B14F-4D97-AF65-F5344CB8AC3E}">
        <p14:creationId xmlns:p14="http://schemas.microsoft.com/office/powerpoint/2010/main" val="2485102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59" marR="149798">
              <a:lnSpc>
                <a:spcPct val="95700"/>
              </a:lnSpc>
            </a:pPr>
            <a:r>
              <a:rPr lang="en-US" sz="2400" dirty="0" smtClean="0">
                <a:solidFill>
                  <a:srgbClr val="303030"/>
                </a:solidFill>
                <a:latin typeface="Arial" panose="020B0604020202020204" pitchFamily="34" charset="0"/>
                <a:cs typeface="Arial" panose="020B0604020202020204" pitchFamily="34" charset="0"/>
              </a:rPr>
              <a:t>A</a:t>
            </a:r>
            <a:r>
              <a:rPr lang="en-US" sz="2400" spc="-7" dirty="0" smtClean="0">
                <a:solidFill>
                  <a:srgbClr val="303030"/>
                </a:solidFill>
                <a:latin typeface="Arial" panose="020B0604020202020204" pitchFamily="34" charset="0"/>
                <a:cs typeface="Arial" panose="020B0604020202020204" pitchFamily="34" charset="0"/>
              </a:rPr>
              <a:t>l</a:t>
            </a:r>
            <a:r>
              <a:rPr lang="en-US" sz="2400" dirty="0" smtClean="0">
                <a:solidFill>
                  <a:srgbClr val="303030"/>
                </a:solidFill>
                <a:latin typeface="Arial" panose="020B0604020202020204" pitchFamily="34" charset="0"/>
                <a:cs typeface="Arial" panose="020B0604020202020204" pitchFamily="34" charset="0"/>
              </a:rPr>
              <a:t>l eq</a:t>
            </a:r>
            <a:r>
              <a:rPr lang="en-US" sz="2400" spc="-10" dirty="0" smtClean="0">
                <a:solidFill>
                  <a:srgbClr val="303030"/>
                </a:solidFill>
                <a:latin typeface="Arial" panose="020B0604020202020204" pitchFamily="34" charset="0"/>
                <a:cs typeface="Arial" panose="020B0604020202020204" pitchFamily="34" charset="0"/>
              </a:rPr>
              <a:t>u</a:t>
            </a:r>
            <a:r>
              <a:rPr lang="en-US" sz="2400" spc="3" dirty="0" smtClean="0">
                <a:solidFill>
                  <a:srgbClr val="303030"/>
                </a:solidFill>
                <a:latin typeface="Arial" panose="020B0604020202020204" pitchFamily="34" charset="0"/>
                <a:cs typeface="Arial" panose="020B0604020202020204" pitchFamily="34" charset="0"/>
              </a:rPr>
              <a:t>i</a:t>
            </a:r>
            <a:r>
              <a:rPr lang="en-US" sz="2400" spc="-10" dirty="0" smtClean="0">
                <a:solidFill>
                  <a:srgbClr val="303030"/>
                </a:solidFill>
                <a:latin typeface="Arial" panose="020B0604020202020204" pitchFamily="34" charset="0"/>
                <a:cs typeface="Arial" panose="020B0604020202020204" pitchFamily="34" charset="0"/>
              </a:rPr>
              <a:t>p</a:t>
            </a:r>
            <a:r>
              <a:rPr lang="en-US" sz="2400" spc="-3" dirty="0" smtClean="0">
                <a:solidFill>
                  <a:srgbClr val="303030"/>
                </a:solidFill>
                <a:latin typeface="Arial" panose="020B0604020202020204" pitchFamily="34" charset="0"/>
                <a:cs typeface="Arial" panose="020B0604020202020204" pitchFamily="34" charset="0"/>
              </a:rPr>
              <a:t>m</a:t>
            </a:r>
            <a:r>
              <a:rPr lang="en-US" sz="2400" dirty="0" smtClean="0">
                <a:solidFill>
                  <a:srgbClr val="303030"/>
                </a:solidFill>
                <a:latin typeface="Arial" panose="020B0604020202020204" pitchFamily="34" charset="0"/>
                <a:cs typeface="Arial" panose="020B0604020202020204" pitchFamily="34" charset="0"/>
              </a:rPr>
              <a:t>ent</a:t>
            </a:r>
            <a:r>
              <a:rPr lang="en-US" sz="2400" spc="-7" dirty="0" smtClean="0">
                <a:solidFill>
                  <a:srgbClr val="303030"/>
                </a:solidFill>
                <a:latin typeface="Arial" panose="020B0604020202020204" pitchFamily="34" charset="0"/>
                <a:cs typeface="Arial" panose="020B0604020202020204" pitchFamily="34" charset="0"/>
              </a:rPr>
              <a:t> t</a:t>
            </a:r>
            <a:r>
              <a:rPr lang="en-US" sz="2400" dirty="0" smtClean="0">
                <a:solidFill>
                  <a:srgbClr val="303030"/>
                </a:solidFill>
                <a:latin typeface="Arial" panose="020B0604020202020204" pitchFamily="34" charset="0"/>
                <a:cs typeface="Arial" panose="020B0604020202020204" pitchFamily="34" charset="0"/>
              </a:rPr>
              <a:t>o</a:t>
            </a:r>
            <a:r>
              <a:rPr lang="en-US" sz="2400" spc="-3" dirty="0" smtClean="0">
                <a:solidFill>
                  <a:srgbClr val="303030"/>
                </a:solidFill>
                <a:latin typeface="Arial" panose="020B0604020202020204" pitchFamily="34" charset="0"/>
                <a:cs typeface="Arial" panose="020B0604020202020204" pitchFamily="34" charset="0"/>
              </a:rPr>
              <a:t> </a:t>
            </a:r>
            <a:r>
              <a:rPr lang="en-US" sz="2400" dirty="0" smtClean="0">
                <a:solidFill>
                  <a:srgbClr val="303030"/>
                </a:solidFill>
                <a:latin typeface="Arial" panose="020B0604020202020204" pitchFamily="34" charset="0"/>
                <a:cs typeface="Arial" panose="020B0604020202020204" pitchFamily="34" charset="0"/>
              </a:rPr>
              <a:t>be</a:t>
            </a:r>
            <a:r>
              <a:rPr lang="en-US" sz="2400" spc="-3" dirty="0" smtClean="0">
                <a:solidFill>
                  <a:srgbClr val="303030"/>
                </a:solidFill>
                <a:latin typeface="Arial" panose="020B0604020202020204" pitchFamily="34" charset="0"/>
                <a:cs typeface="Arial" panose="020B0604020202020204" pitchFamily="34" charset="0"/>
              </a:rPr>
              <a:t> </a:t>
            </a:r>
            <a:r>
              <a:rPr lang="en-US" sz="2400" spc="-7" dirty="0" smtClean="0">
                <a:solidFill>
                  <a:srgbClr val="303030"/>
                </a:solidFill>
                <a:latin typeface="Arial" panose="020B0604020202020204" pitchFamily="34" charset="0"/>
                <a:cs typeface="Arial" panose="020B0604020202020204" pitchFamily="34" charset="0"/>
              </a:rPr>
              <a:t>t</a:t>
            </a:r>
            <a:r>
              <a:rPr lang="en-US" sz="2400" spc="-10" dirty="0" smtClean="0">
                <a:solidFill>
                  <a:srgbClr val="303030"/>
                </a:solidFill>
                <a:latin typeface="Arial" panose="020B0604020202020204" pitchFamily="34" charset="0"/>
                <a:cs typeface="Arial" panose="020B0604020202020204" pitchFamily="34" charset="0"/>
              </a:rPr>
              <a:t>a</a:t>
            </a:r>
            <a:r>
              <a:rPr lang="en-US" sz="2400" spc="7" dirty="0" smtClean="0">
                <a:solidFill>
                  <a:srgbClr val="303030"/>
                </a:solidFill>
                <a:latin typeface="Arial" panose="020B0604020202020204" pitchFamily="34" charset="0"/>
                <a:cs typeface="Arial" panose="020B0604020202020204" pitchFamily="34" charset="0"/>
              </a:rPr>
              <a:t>k</a:t>
            </a:r>
            <a:r>
              <a:rPr lang="en-US" sz="2400" dirty="0" smtClean="0">
                <a:solidFill>
                  <a:srgbClr val="303030"/>
                </a:solidFill>
                <a:latin typeface="Arial" panose="020B0604020202020204" pitchFamily="34" charset="0"/>
                <a:cs typeface="Arial" panose="020B0604020202020204" pitchFamily="34" charset="0"/>
              </a:rPr>
              <a:t>en</a:t>
            </a:r>
            <a:r>
              <a:rPr lang="en-US" sz="2400" spc="-10" dirty="0" smtClean="0">
                <a:solidFill>
                  <a:srgbClr val="303030"/>
                </a:solidFill>
                <a:latin typeface="Arial" panose="020B0604020202020204" pitchFamily="34" charset="0"/>
                <a:cs typeface="Arial" panose="020B0604020202020204" pitchFamily="34" charset="0"/>
              </a:rPr>
              <a:t> </a:t>
            </a:r>
            <a:r>
              <a:rPr lang="en-US" sz="2400" spc="3" dirty="0" smtClean="0">
                <a:solidFill>
                  <a:srgbClr val="303030"/>
                </a:solidFill>
                <a:latin typeface="Arial" panose="020B0604020202020204" pitchFamily="34" charset="0"/>
                <a:cs typeface="Arial" panose="020B0604020202020204" pitchFamily="34" charset="0"/>
              </a:rPr>
              <a:t>i</a:t>
            </a:r>
            <a:r>
              <a:rPr lang="en-US" sz="2400" dirty="0" smtClean="0">
                <a:solidFill>
                  <a:srgbClr val="303030"/>
                </a:solidFill>
                <a:latin typeface="Arial" panose="020B0604020202020204" pitchFamily="34" charset="0"/>
                <a:cs typeface="Arial" panose="020B0604020202020204" pitchFamily="34" charset="0"/>
              </a:rPr>
              <a:t>n</a:t>
            </a:r>
            <a:r>
              <a:rPr lang="en-US" sz="2400" spc="-7" dirty="0" smtClean="0">
                <a:solidFill>
                  <a:srgbClr val="303030"/>
                </a:solidFill>
                <a:latin typeface="Arial" panose="020B0604020202020204" pitchFamily="34" charset="0"/>
                <a:cs typeface="Arial" panose="020B0604020202020204" pitchFamily="34" charset="0"/>
              </a:rPr>
              <a:t>t</a:t>
            </a:r>
            <a:r>
              <a:rPr lang="en-US" sz="2400" dirty="0" smtClean="0">
                <a:solidFill>
                  <a:srgbClr val="303030"/>
                </a:solidFill>
                <a:latin typeface="Arial" panose="020B0604020202020204" pitchFamily="34" charset="0"/>
                <a:cs typeface="Arial" panose="020B0604020202020204" pitchFamily="34" charset="0"/>
              </a:rPr>
              <a:t>o</a:t>
            </a:r>
            <a:r>
              <a:rPr lang="en-US" sz="2400" spc="-3" dirty="0" smtClean="0">
                <a:solidFill>
                  <a:srgbClr val="303030"/>
                </a:solidFill>
                <a:latin typeface="Arial" panose="020B0604020202020204" pitchFamily="34" charset="0"/>
                <a:cs typeface="Arial" panose="020B0604020202020204" pitchFamily="34" charset="0"/>
              </a:rPr>
              <a:t> </a:t>
            </a:r>
            <a:r>
              <a:rPr lang="en-US" sz="2400" spc="-7" dirty="0" smtClean="0">
                <a:solidFill>
                  <a:srgbClr val="303030"/>
                </a:solidFill>
                <a:latin typeface="Arial" panose="020B0604020202020204" pitchFamily="34" charset="0"/>
                <a:cs typeface="Arial" panose="020B0604020202020204" pitchFamily="34" charset="0"/>
              </a:rPr>
              <a:t>t</a:t>
            </a:r>
            <a:r>
              <a:rPr lang="en-US" sz="2400" dirty="0" smtClean="0">
                <a:solidFill>
                  <a:srgbClr val="303030"/>
                </a:solidFill>
                <a:latin typeface="Arial" panose="020B0604020202020204" pitchFamily="34" charset="0"/>
                <a:cs typeface="Arial" panose="020B0604020202020204" pitchFamily="34" charset="0"/>
              </a:rPr>
              <a:t>he</a:t>
            </a:r>
            <a:r>
              <a:rPr lang="en-US" sz="2400" spc="-3" dirty="0" smtClean="0">
                <a:solidFill>
                  <a:srgbClr val="303030"/>
                </a:solidFill>
                <a:latin typeface="Arial" panose="020B0604020202020204" pitchFamily="34" charset="0"/>
                <a:cs typeface="Arial" panose="020B0604020202020204" pitchFamily="34" charset="0"/>
              </a:rPr>
              <a:t> </a:t>
            </a:r>
            <a:r>
              <a:rPr lang="en-US" sz="2400" dirty="0" smtClean="0">
                <a:solidFill>
                  <a:srgbClr val="303030"/>
                </a:solidFill>
                <a:latin typeface="Arial" panose="020B0604020202020204" pitchFamily="34" charset="0"/>
                <a:cs typeface="Arial" panose="020B0604020202020204" pitchFamily="34" charset="0"/>
              </a:rPr>
              <a:t>sc</a:t>
            </a:r>
            <a:r>
              <a:rPr lang="en-US" sz="2400" spc="-10" dirty="0" smtClean="0">
                <a:solidFill>
                  <a:srgbClr val="303030"/>
                </a:solidFill>
                <a:latin typeface="Arial" panose="020B0604020202020204" pitchFamily="34" charset="0"/>
                <a:cs typeface="Arial" panose="020B0604020202020204" pitchFamily="34" charset="0"/>
              </a:rPr>
              <a:t>a</a:t>
            </a:r>
            <a:r>
              <a:rPr lang="en-US" sz="2400" dirty="0" smtClean="0">
                <a:solidFill>
                  <a:srgbClr val="303030"/>
                </a:solidFill>
                <a:latin typeface="Arial" panose="020B0604020202020204" pitchFamily="34" charset="0"/>
                <a:cs typeface="Arial" panose="020B0604020202020204" pitchFamily="34" charset="0"/>
              </a:rPr>
              <a:t>nner</a:t>
            </a:r>
            <a:r>
              <a:rPr lang="en-US" sz="2400" spc="-7" dirty="0" smtClean="0">
                <a:solidFill>
                  <a:srgbClr val="303030"/>
                </a:solidFill>
                <a:latin typeface="Arial" panose="020B0604020202020204" pitchFamily="34" charset="0"/>
                <a:cs typeface="Arial" panose="020B0604020202020204" pitchFamily="34" charset="0"/>
              </a:rPr>
              <a:t> </a:t>
            </a:r>
            <a:r>
              <a:rPr lang="en-US" sz="2400" spc="-3" dirty="0" smtClean="0">
                <a:solidFill>
                  <a:srgbClr val="303030"/>
                </a:solidFill>
                <a:latin typeface="Arial" panose="020B0604020202020204" pitchFamily="34" charset="0"/>
                <a:cs typeface="Arial" panose="020B0604020202020204" pitchFamily="34" charset="0"/>
              </a:rPr>
              <a:t>r</a:t>
            </a:r>
            <a:r>
              <a:rPr lang="en-US" sz="2400" spc="-10" dirty="0" smtClean="0">
                <a:solidFill>
                  <a:srgbClr val="303030"/>
                </a:solidFill>
                <a:latin typeface="Arial" panose="020B0604020202020204" pitchFamily="34" charset="0"/>
                <a:cs typeface="Arial" panose="020B0604020202020204" pitchFamily="34" charset="0"/>
              </a:rPr>
              <a:t>oo</a:t>
            </a:r>
            <a:r>
              <a:rPr lang="en-US" sz="2400" spc="3" dirty="0" smtClean="0">
                <a:solidFill>
                  <a:srgbClr val="303030"/>
                </a:solidFill>
                <a:latin typeface="Arial" panose="020B0604020202020204" pitchFamily="34" charset="0"/>
                <a:cs typeface="Arial" panose="020B0604020202020204" pitchFamily="34" charset="0"/>
              </a:rPr>
              <a:t>m</a:t>
            </a:r>
            <a:r>
              <a:rPr lang="en-US" sz="2400" dirty="0" smtClean="0">
                <a:solidFill>
                  <a:srgbClr val="303030"/>
                </a:solidFill>
                <a:latin typeface="Arial" panose="020B0604020202020204" pitchFamily="34" charset="0"/>
                <a:cs typeface="Arial" panose="020B0604020202020204" pitchFamily="34" charset="0"/>
              </a:rPr>
              <a:t>,</a:t>
            </a:r>
            <a:r>
              <a:rPr lang="en-US" sz="2400" spc="-7" dirty="0" smtClean="0">
                <a:solidFill>
                  <a:srgbClr val="303030"/>
                </a:solidFill>
                <a:latin typeface="Arial" panose="020B0604020202020204" pitchFamily="34" charset="0"/>
                <a:cs typeface="Arial" panose="020B0604020202020204" pitchFamily="34" charset="0"/>
              </a:rPr>
              <a:t> </a:t>
            </a:r>
            <a:r>
              <a:rPr lang="en-US" sz="2400" dirty="0" smtClean="0">
                <a:solidFill>
                  <a:srgbClr val="303030"/>
                </a:solidFill>
                <a:latin typeface="Arial" panose="020B0604020202020204" pitchFamily="34" charset="0"/>
                <a:cs typeface="Arial" panose="020B0604020202020204" pitchFamily="34" charset="0"/>
              </a:rPr>
              <a:t>h</a:t>
            </a:r>
            <a:r>
              <a:rPr lang="en-US" sz="2400" spc="-10" dirty="0" smtClean="0">
                <a:solidFill>
                  <a:srgbClr val="303030"/>
                </a:solidFill>
                <a:latin typeface="Arial" panose="020B0604020202020204" pitchFamily="34" charset="0"/>
                <a:cs typeface="Arial" panose="020B0604020202020204" pitchFamily="34" charset="0"/>
              </a:rPr>
              <a:t>o</a:t>
            </a:r>
            <a:r>
              <a:rPr lang="en-US" sz="2400" dirty="0" smtClean="0">
                <a:solidFill>
                  <a:srgbClr val="303030"/>
                </a:solidFill>
                <a:latin typeface="Arial" panose="020B0604020202020204" pitchFamily="34" charset="0"/>
                <a:cs typeface="Arial" panose="020B0604020202020204" pitchFamily="34" charset="0"/>
              </a:rPr>
              <a:t>us</a:t>
            </a:r>
            <a:r>
              <a:rPr lang="en-US" sz="2400" spc="-10" dirty="0" smtClean="0">
                <a:solidFill>
                  <a:srgbClr val="303030"/>
                </a:solidFill>
                <a:latin typeface="Arial" panose="020B0604020202020204" pitchFamily="34" charset="0"/>
                <a:cs typeface="Arial" panose="020B0604020202020204" pitchFamily="34" charset="0"/>
              </a:rPr>
              <a:t>e</a:t>
            </a:r>
            <a:r>
              <a:rPr lang="en-US" sz="2400" spc="7" dirty="0" smtClean="0">
                <a:solidFill>
                  <a:srgbClr val="303030"/>
                </a:solidFill>
                <a:latin typeface="Arial" panose="020B0604020202020204" pitchFamily="34" charset="0"/>
                <a:cs typeface="Arial" panose="020B0604020202020204" pitchFamily="34" charset="0"/>
              </a:rPr>
              <a:t>k</a:t>
            </a:r>
            <a:r>
              <a:rPr lang="en-US" sz="2400" spc="-10" dirty="0" smtClean="0">
                <a:solidFill>
                  <a:srgbClr val="303030"/>
                </a:solidFill>
                <a:latin typeface="Arial" panose="020B0604020202020204" pitchFamily="34" charset="0"/>
                <a:cs typeface="Arial" panose="020B0604020202020204" pitchFamily="34" charset="0"/>
              </a:rPr>
              <a:t>e</a:t>
            </a:r>
            <a:r>
              <a:rPr lang="en-US" sz="2400" dirty="0" smtClean="0">
                <a:solidFill>
                  <a:srgbClr val="303030"/>
                </a:solidFill>
                <a:latin typeface="Arial" panose="020B0604020202020204" pitchFamily="34" charset="0"/>
                <a:cs typeface="Arial" panose="020B0604020202020204" pitchFamily="34" charset="0"/>
              </a:rPr>
              <a:t>e</a:t>
            </a:r>
            <a:r>
              <a:rPr lang="en-US" sz="2400" spc="-10" dirty="0" smtClean="0">
                <a:solidFill>
                  <a:srgbClr val="303030"/>
                </a:solidFill>
                <a:latin typeface="Arial" panose="020B0604020202020204" pitchFamily="34" charset="0"/>
                <a:cs typeface="Arial" panose="020B0604020202020204" pitchFamily="34" charset="0"/>
              </a:rPr>
              <a:t>p</a:t>
            </a:r>
            <a:r>
              <a:rPr lang="en-US" sz="2400" spc="3" dirty="0" smtClean="0">
                <a:solidFill>
                  <a:srgbClr val="303030"/>
                </a:solidFill>
                <a:latin typeface="Arial" panose="020B0604020202020204" pitchFamily="34" charset="0"/>
                <a:cs typeface="Arial" panose="020B0604020202020204" pitchFamily="34" charset="0"/>
              </a:rPr>
              <a:t>i</a:t>
            </a:r>
            <a:r>
              <a:rPr lang="en-US" sz="2400" dirty="0" smtClean="0">
                <a:solidFill>
                  <a:srgbClr val="303030"/>
                </a:solidFill>
                <a:latin typeface="Arial" panose="020B0604020202020204" pitchFamily="34" charset="0"/>
                <a:cs typeface="Arial" panose="020B0604020202020204" pitchFamily="34" charset="0"/>
              </a:rPr>
              <a:t>ng</a:t>
            </a:r>
            <a:r>
              <a:rPr lang="en-US" sz="2400" spc="-3" dirty="0" smtClean="0">
                <a:solidFill>
                  <a:srgbClr val="303030"/>
                </a:solidFill>
                <a:latin typeface="Arial" panose="020B0604020202020204" pitchFamily="34" charset="0"/>
                <a:cs typeface="Arial" panose="020B0604020202020204" pitchFamily="34" charset="0"/>
              </a:rPr>
              <a:t> </a:t>
            </a:r>
            <a:r>
              <a:rPr lang="en-US" sz="2400" spc="-14" dirty="0" smtClean="0">
                <a:solidFill>
                  <a:srgbClr val="303030"/>
                </a:solidFill>
                <a:latin typeface="Arial" panose="020B0604020202020204" pitchFamily="34" charset="0"/>
                <a:cs typeface="Arial" panose="020B0604020202020204" pitchFamily="34" charset="0"/>
              </a:rPr>
              <a:t>s</a:t>
            </a:r>
            <a:r>
              <a:rPr lang="en-US" sz="2400" dirty="0" smtClean="0">
                <a:solidFill>
                  <a:srgbClr val="303030"/>
                </a:solidFill>
                <a:latin typeface="Arial" panose="020B0604020202020204" pitchFamily="34" charset="0"/>
                <a:cs typeface="Arial" panose="020B0604020202020204" pitchFamily="34" charset="0"/>
              </a:rPr>
              <a:t>up</a:t>
            </a:r>
            <a:r>
              <a:rPr lang="en-US" sz="2400" spc="-10" dirty="0" smtClean="0">
                <a:solidFill>
                  <a:srgbClr val="303030"/>
                </a:solidFill>
                <a:latin typeface="Arial" panose="020B0604020202020204" pitchFamily="34" charset="0"/>
                <a:cs typeface="Arial" panose="020B0604020202020204" pitchFamily="34" charset="0"/>
              </a:rPr>
              <a:t>p</a:t>
            </a:r>
            <a:r>
              <a:rPr lang="en-US" sz="2400" spc="3" dirty="0" smtClean="0">
                <a:solidFill>
                  <a:srgbClr val="303030"/>
                </a:solidFill>
                <a:latin typeface="Arial" panose="020B0604020202020204" pitchFamily="34" charset="0"/>
                <a:cs typeface="Arial" panose="020B0604020202020204" pitchFamily="34" charset="0"/>
              </a:rPr>
              <a:t>l</a:t>
            </a:r>
            <a:r>
              <a:rPr lang="en-US" sz="2400" spc="-7" dirty="0" smtClean="0">
                <a:solidFill>
                  <a:srgbClr val="303030"/>
                </a:solidFill>
                <a:latin typeface="Arial" panose="020B0604020202020204" pitchFamily="34" charset="0"/>
                <a:cs typeface="Arial" panose="020B0604020202020204" pitchFamily="34" charset="0"/>
              </a:rPr>
              <a:t>i</a:t>
            </a:r>
            <a:r>
              <a:rPr lang="en-US" sz="2400" dirty="0" smtClean="0">
                <a:solidFill>
                  <a:srgbClr val="303030"/>
                </a:solidFill>
                <a:latin typeface="Arial" panose="020B0604020202020204" pitchFamily="34" charset="0"/>
                <a:cs typeface="Arial" panose="020B0604020202020204" pitchFamily="34" charset="0"/>
              </a:rPr>
              <a:t>es</a:t>
            </a:r>
            <a:r>
              <a:rPr lang="en-US" sz="2400" spc="-3" dirty="0" smtClean="0">
                <a:solidFill>
                  <a:srgbClr val="303030"/>
                </a:solidFill>
                <a:latin typeface="Arial" panose="020B0604020202020204" pitchFamily="34" charset="0"/>
                <a:cs typeface="Arial" panose="020B0604020202020204" pitchFamily="34" charset="0"/>
              </a:rPr>
              <a:t> (</a:t>
            </a:r>
            <a:r>
              <a:rPr lang="en-US" sz="2400" dirty="0" smtClean="0">
                <a:solidFill>
                  <a:srgbClr val="303030"/>
                </a:solidFill>
                <a:latin typeface="Arial" panose="020B0604020202020204" pitchFamily="34" charset="0"/>
                <a:cs typeface="Arial" panose="020B0604020202020204" pitchFamily="34" charset="0"/>
              </a:rPr>
              <a:t>bu</a:t>
            </a:r>
            <a:r>
              <a:rPr lang="en-US" sz="2400" spc="-10" dirty="0" smtClean="0">
                <a:solidFill>
                  <a:srgbClr val="303030"/>
                </a:solidFill>
                <a:latin typeface="Arial" panose="020B0604020202020204" pitchFamily="34" charset="0"/>
                <a:cs typeface="Arial" panose="020B0604020202020204" pitchFamily="34" charset="0"/>
              </a:rPr>
              <a:t>c</a:t>
            </a:r>
            <a:r>
              <a:rPr lang="en-US" sz="2400" dirty="0" smtClean="0">
                <a:solidFill>
                  <a:srgbClr val="303030"/>
                </a:solidFill>
                <a:latin typeface="Arial" panose="020B0604020202020204" pitchFamily="34" charset="0"/>
                <a:cs typeface="Arial" panose="020B0604020202020204" pitchFamily="34" charset="0"/>
              </a:rPr>
              <a:t>ke</a:t>
            </a:r>
            <a:r>
              <a:rPr lang="en-US" sz="2400" spc="-7" dirty="0" smtClean="0">
                <a:solidFill>
                  <a:srgbClr val="303030"/>
                </a:solidFill>
                <a:latin typeface="Arial" panose="020B0604020202020204" pitchFamily="34" charset="0"/>
                <a:cs typeface="Arial" panose="020B0604020202020204" pitchFamily="34" charset="0"/>
              </a:rPr>
              <a:t>t</a:t>
            </a:r>
            <a:r>
              <a:rPr lang="en-US" sz="2400" dirty="0" smtClean="0">
                <a:solidFill>
                  <a:srgbClr val="303030"/>
                </a:solidFill>
                <a:latin typeface="Arial" panose="020B0604020202020204" pitchFamily="34" charset="0"/>
                <a:cs typeface="Arial" panose="020B0604020202020204" pitchFamily="34" charset="0"/>
              </a:rPr>
              <a:t>,</a:t>
            </a:r>
            <a:r>
              <a:rPr lang="en-US" sz="2400" spc="-7" dirty="0" smtClean="0">
                <a:solidFill>
                  <a:srgbClr val="303030"/>
                </a:solidFill>
                <a:latin typeface="Arial" panose="020B0604020202020204" pitchFamily="34" charset="0"/>
                <a:cs typeface="Arial" panose="020B0604020202020204" pitchFamily="34" charset="0"/>
              </a:rPr>
              <a:t> </a:t>
            </a:r>
            <a:r>
              <a:rPr lang="en-US" sz="2400" dirty="0" smtClean="0">
                <a:solidFill>
                  <a:srgbClr val="303030"/>
                </a:solidFill>
                <a:latin typeface="Arial" panose="020B0604020202020204" pitchFamily="34" charset="0"/>
                <a:cs typeface="Arial" panose="020B0604020202020204" pitchFamily="34" charset="0"/>
              </a:rPr>
              <a:t>b</a:t>
            </a:r>
            <a:r>
              <a:rPr lang="en-US" sz="2400" spc="-3" dirty="0" smtClean="0">
                <a:solidFill>
                  <a:srgbClr val="303030"/>
                </a:solidFill>
                <a:latin typeface="Arial" panose="020B0604020202020204" pitchFamily="34" charset="0"/>
                <a:cs typeface="Arial" panose="020B0604020202020204" pitchFamily="34" charset="0"/>
              </a:rPr>
              <a:t>r</a:t>
            </a:r>
            <a:r>
              <a:rPr lang="en-US" sz="2400" dirty="0" smtClean="0">
                <a:solidFill>
                  <a:srgbClr val="303030"/>
                </a:solidFill>
                <a:latin typeface="Arial" panose="020B0604020202020204" pitchFamily="34" charset="0"/>
                <a:cs typeface="Arial" panose="020B0604020202020204" pitchFamily="34" charset="0"/>
              </a:rPr>
              <a:t>o</a:t>
            </a:r>
            <a:r>
              <a:rPr lang="en-US" sz="2400" spc="-10" dirty="0" smtClean="0">
                <a:solidFill>
                  <a:srgbClr val="303030"/>
                </a:solidFill>
                <a:latin typeface="Arial" panose="020B0604020202020204" pitchFamily="34" charset="0"/>
                <a:cs typeface="Arial" panose="020B0604020202020204" pitchFamily="34" charset="0"/>
              </a:rPr>
              <a:t>o</a:t>
            </a:r>
            <a:r>
              <a:rPr lang="en-US" sz="2400" spc="3" dirty="0" smtClean="0">
                <a:solidFill>
                  <a:srgbClr val="303030"/>
                </a:solidFill>
                <a:latin typeface="Arial" panose="020B0604020202020204" pitchFamily="34" charset="0"/>
                <a:cs typeface="Arial" panose="020B0604020202020204" pitchFamily="34" charset="0"/>
              </a:rPr>
              <a:t>m</a:t>
            </a:r>
            <a:r>
              <a:rPr lang="en-US" sz="2400" dirty="0" smtClean="0">
                <a:solidFill>
                  <a:srgbClr val="303030"/>
                </a:solidFill>
                <a:latin typeface="Arial" panose="020B0604020202020204" pitchFamily="34" charset="0"/>
                <a:cs typeface="Arial" panose="020B0604020202020204" pitchFamily="34" charset="0"/>
              </a:rPr>
              <a:t>,</a:t>
            </a:r>
            <a:r>
              <a:rPr lang="en-US" sz="2400" spc="-7" dirty="0" smtClean="0">
                <a:solidFill>
                  <a:srgbClr val="303030"/>
                </a:solidFill>
                <a:latin typeface="Arial" panose="020B0604020202020204" pitchFamily="34" charset="0"/>
                <a:cs typeface="Arial" panose="020B0604020202020204" pitchFamily="34" charset="0"/>
              </a:rPr>
              <a:t> </a:t>
            </a:r>
            <a:r>
              <a:rPr lang="en-US" sz="2400" spc="3" dirty="0" smtClean="0">
                <a:solidFill>
                  <a:srgbClr val="303030"/>
                </a:solidFill>
                <a:latin typeface="Arial" panose="020B0604020202020204" pitchFamily="34" charset="0"/>
                <a:cs typeface="Arial" panose="020B0604020202020204" pitchFamily="34" charset="0"/>
              </a:rPr>
              <a:t>m</a:t>
            </a:r>
            <a:r>
              <a:rPr lang="en-US" sz="2400" spc="-10" dirty="0" smtClean="0">
                <a:solidFill>
                  <a:srgbClr val="303030"/>
                </a:solidFill>
                <a:latin typeface="Arial" panose="020B0604020202020204" pitchFamily="34" charset="0"/>
                <a:cs typeface="Arial" panose="020B0604020202020204" pitchFamily="34" charset="0"/>
              </a:rPr>
              <a:t>o</a:t>
            </a:r>
            <a:r>
              <a:rPr lang="en-US" sz="2400" dirty="0" smtClean="0">
                <a:solidFill>
                  <a:srgbClr val="303030"/>
                </a:solidFill>
                <a:latin typeface="Arial" panose="020B0604020202020204" pitchFamily="34" charset="0"/>
                <a:cs typeface="Arial" panose="020B0604020202020204" pitchFamily="34" charset="0"/>
              </a:rPr>
              <a:t>p,</a:t>
            </a:r>
            <a:r>
              <a:rPr lang="en-US" sz="2400" spc="-7" dirty="0" smtClean="0">
                <a:solidFill>
                  <a:srgbClr val="303030"/>
                </a:solidFill>
                <a:latin typeface="Arial" panose="020B0604020202020204" pitchFamily="34" charset="0"/>
                <a:cs typeface="Arial" panose="020B0604020202020204" pitchFamily="34" charset="0"/>
              </a:rPr>
              <a:t> </a:t>
            </a:r>
            <a:r>
              <a:rPr lang="en-US" sz="2400" dirty="0" err="1" smtClean="0">
                <a:solidFill>
                  <a:srgbClr val="303030"/>
                </a:solidFill>
                <a:latin typeface="Arial" panose="020B0604020202020204" pitchFamily="34" charset="0"/>
                <a:cs typeface="Arial" panose="020B0604020202020204" pitchFamily="34" charset="0"/>
              </a:rPr>
              <a:t>e</a:t>
            </a:r>
            <a:r>
              <a:rPr lang="en-US" sz="2400" spc="-7" dirty="0" err="1" smtClean="0">
                <a:solidFill>
                  <a:srgbClr val="303030"/>
                </a:solidFill>
                <a:latin typeface="Arial" panose="020B0604020202020204" pitchFamily="34" charset="0"/>
                <a:cs typeface="Arial" panose="020B0604020202020204" pitchFamily="34" charset="0"/>
              </a:rPr>
              <a:t>t</a:t>
            </a:r>
            <a:r>
              <a:rPr lang="en-US" sz="2400" dirty="0" err="1" smtClean="0">
                <a:solidFill>
                  <a:srgbClr val="303030"/>
                </a:solidFill>
                <a:latin typeface="Arial" panose="020B0604020202020204" pitchFamily="34" charset="0"/>
                <a:cs typeface="Arial" panose="020B0604020202020204" pitchFamily="34" charset="0"/>
              </a:rPr>
              <a:t>c</a:t>
            </a:r>
            <a:r>
              <a:rPr lang="en-US" sz="2400" spc="-3" dirty="0" smtClean="0">
                <a:solidFill>
                  <a:srgbClr val="303030"/>
                </a:solidFill>
                <a:latin typeface="Arial" panose="020B0604020202020204" pitchFamily="34" charset="0"/>
                <a:cs typeface="Arial" panose="020B0604020202020204" pitchFamily="34" charset="0"/>
              </a:rPr>
              <a:t>)</a:t>
            </a:r>
            <a:r>
              <a:rPr lang="en-US" sz="2400" dirty="0" smtClean="0">
                <a:solidFill>
                  <a:srgbClr val="303030"/>
                </a:solidFill>
                <a:latin typeface="Arial" panose="020B0604020202020204" pitchFamily="34" charset="0"/>
                <a:cs typeface="Arial" panose="020B0604020202020204" pitchFamily="34" charset="0"/>
              </a:rPr>
              <a:t>,</a:t>
            </a:r>
            <a:r>
              <a:rPr lang="en-US" sz="2400" spc="-7" dirty="0" smtClean="0">
                <a:solidFill>
                  <a:srgbClr val="303030"/>
                </a:solidFill>
                <a:latin typeface="Arial" panose="020B0604020202020204" pitchFamily="34" charset="0"/>
                <a:cs typeface="Arial" panose="020B0604020202020204" pitchFamily="34" charset="0"/>
              </a:rPr>
              <a:t> </a:t>
            </a:r>
            <a:r>
              <a:rPr lang="en-US" sz="2400" spc="-3" dirty="0" smtClean="0">
                <a:solidFill>
                  <a:srgbClr val="303030"/>
                </a:solidFill>
                <a:latin typeface="Arial" panose="020B0604020202020204" pitchFamily="34" charset="0"/>
                <a:cs typeface="Arial" panose="020B0604020202020204" pitchFamily="34" charset="0"/>
              </a:rPr>
              <a:t>r</a:t>
            </a:r>
            <a:r>
              <a:rPr lang="en-US" sz="2400" dirty="0" smtClean="0">
                <a:solidFill>
                  <a:srgbClr val="303030"/>
                </a:solidFill>
                <a:latin typeface="Arial" panose="020B0604020202020204" pitchFamily="34" charset="0"/>
                <a:cs typeface="Arial" panose="020B0604020202020204" pitchFamily="34" charset="0"/>
              </a:rPr>
              <a:t>esea</a:t>
            </a:r>
            <a:r>
              <a:rPr lang="en-US" sz="2400" spc="-3" dirty="0" smtClean="0">
                <a:solidFill>
                  <a:srgbClr val="303030"/>
                </a:solidFill>
                <a:latin typeface="Arial" panose="020B0604020202020204" pitchFamily="34" charset="0"/>
                <a:cs typeface="Arial" panose="020B0604020202020204" pitchFamily="34" charset="0"/>
              </a:rPr>
              <a:t>r</a:t>
            </a:r>
            <a:r>
              <a:rPr lang="en-US" sz="2400" dirty="0" smtClean="0">
                <a:solidFill>
                  <a:srgbClr val="303030"/>
                </a:solidFill>
                <a:latin typeface="Arial" panose="020B0604020202020204" pitchFamily="34" charset="0"/>
                <a:cs typeface="Arial" panose="020B0604020202020204" pitchFamily="34" charset="0"/>
              </a:rPr>
              <a:t>ch eq</a:t>
            </a:r>
            <a:r>
              <a:rPr lang="en-US" sz="2400" spc="-10" dirty="0" smtClean="0">
                <a:solidFill>
                  <a:srgbClr val="303030"/>
                </a:solidFill>
                <a:latin typeface="Arial" panose="020B0604020202020204" pitchFamily="34" charset="0"/>
                <a:cs typeface="Arial" panose="020B0604020202020204" pitchFamily="34" charset="0"/>
              </a:rPr>
              <a:t>u</a:t>
            </a:r>
            <a:r>
              <a:rPr lang="en-US" sz="2400" spc="3" dirty="0" smtClean="0">
                <a:solidFill>
                  <a:srgbClr val="303030"/>
                </a:solidFill>
                <a:latin typeface="Arial" panose="020B0604020202020204" pitchFamily="34" charset="0"/>
                <a:cs typeface="Arial" panose="020B0604020202020204" pitchFamily="34" charset="0"/>
              </a:rPr>
              <a:t>i</a:t>
            </a:r>
            <a:r>
              <a:rPr lang="en-US" sz="2400" spc="-10" dirty="0" smtClean="0">
                <a:solidFill>
                  <a:srgbClr val="303030"/>
                </a:solidFill>
                <a:latin typeface="Arial" panose="020B0604020202020204" pitchFamily="34" charset="0"/>
                <a:cs typeface="Arial" panose="020B0604020202020204" pitchFamily="34" charset="0"/>
              </a:rPr>
              <a:t>p</a:t>
            </a:r>
            <a:r>
              <a:rPr lang="en-US" sz="2400" spc="3" dirty="0" smtClean="0">
                <a:solidFill>
                  <a:srgbClr val="303030"/>
                </a:solidFill>
                <a:latin typeface="Arial" panose="020B0604020202020204" pitchFamily="34" charset="0"/>
                <a:cs typeface="Arial" panose="020B0604020202020204" pitchFamily="34" charset="0"/>
              </a:rPr>
              <a:t>m</a:t>
            </a:r>
            <a:r>
              <a:rPr lang="en-US" sz="2400" spc="-10" dirty="0" smtClean="0">
                <a:solidFill>
                  <a:srgbClr val="303030"/>
                </a:solidFill>
                <a:latin typeface="Arial" panose="020B0604020202020204" pitchFamily="34" charset="0"/>
                <a:cs typeface="Arial" panose="020B0604020202020204" pitchFamily="34" charset="0"/>
              </a:rPr>
              <a:t>e</a:t>
            </a:r>
            <a:r>
              <a:rPr lang="en-US" sz="2400" dirty="0" smtClean="0">
                <a:solidFill>
                  <a:srgbClr val="303030"/>
                </a:solidFill>
                <a:latin typeface="Arial" panose="020B0604020202020204" pitchFamily="34" charset="0"/>
                <a:cs typeface="Arial" panose="020B0604020202020204" pitchFamily="34" charset="0"/>
              </a:rPr>
              <a:t>nt</a:t>
            </a:r>
            <a:r>
              <a:rPr lang="en-US" sz="2400" spc="-7" dirty="0" smtClean="0">
                <a:solidFill>
                  <a:srgbClr val="303030"/>
                </a:solidFill>
                <a:latin typeface="Arial" panose="020B0604020202020204" pitchFamily="34" charset="0"/>
                <a:cs typeface="Arial" panose="020B0604020202020204" pitchFamily="34" charset="0"/>
              </a:rPr>
              <a:t> </a:t>
            </a:r>
            <a:r>
              <a:rPr lang="en-US" sz="2400" spc="-3" dirty="0" smtClean="0">
                <a:solidFill>
                  <a:srgbClr val="303030"/>
                </a:solidFill>
                <a:latin typeface="Arial" panose="020B0604020202020204" pitchFamily="34" charset="0"/>
                <a:cs typeface="Arial" panose="020B0604020202020204" pitchFamily="34" charset="0"/>
              </a:rPr>
              <a:t>(</a:t>
            </a:r>
            <a:r>
              <a:rPr lang="en-US" sz="2400" dirty="0" smtClean="0">
                <a:solidFill>
                  <a:srgbClr val="303030"/>
                </a:solidFill>
                <a:latin typeface="Arial" panose="020B0604020202020204" pitchFamily="34" charset="0"/>
                <a:cs typeface="Arial" panose="020B0604020202020204" pitchFamily="34" charset="0"/>
              </a:rPr>
              <a:t>p</a:t>
            </a:r>
            <a:r>
              <a:rPr lang="en-US" sz="2400" spc="-3" dirty="0" smtClean="0">
                <a:solidFill>
                  <a:srgbClr val="303030"/>
                </a:solidFill>
                <a:latin typeface="Arial" panose="020B0604020202020204" pitchFamily="34" charset="0"/>
                <a:cs typeface="Arial" panose="020B0604020202020204" pitchFamily="34" charset="0"/>
              </a:rPr>
              <a:t>r</a:t>
            </a:r>
            <a:r>
              <a:rPr lang="en-US" sz="2400" dirty="0" smtClean="0">
                <a:solidFill>
                  <a:srgbClr val="303030"/>
                </a:solidFill>
                <a:latin typeface="Arial" panose="020B0604020202020204" pitchFamily="34" charset="0"/>
                <a:cs typeface="Arial" panose="020B0604020202020204" pitchFamily="34" charset="0"/>
              </a:rPr>
              <a:t>ops</a:t>
            </a:r>
            <a:r>
              <a:rPr lang="en-US" sz="2400" spc="-3" dirty="0" smtClean="0">
                <a:solidFill>
                  <a:srgbClr val="303030"/>
                </a:solidFill>
                <a:latin typeface="Arial" panose="020B0604020202020204" pitchFamily="34" charset="0"/>
                <a:cs typeface="Arial" panose="020B0604020202020204" pitchFamily="34" charset="0"/>
              </a:rPr>
              <a:t>)</a:t>
            </a:r>
            <a:r>
              <a:rPr lang="en-US" sz="2400" dirty="0" smtClean="0">
                <a:solidFill>
                  <a:srgbClr val="303030"/>
                </a:solidFill>
                <a:latin typeface="Arial" panose="020B0604020202020204" pitchFamily="34" charset="0"/>
                <a:cs typeface="Arial" panose="020B0604020202020204" pitchFamily="34" charset="0"/>
              </a:rPr>
              <a:t>,</a:t>
            </a:r>
            <a:r>
              <a:rPr lang="en-US" sz="2400" spc="-7" dirty="0" smtClean="0">
                <a:solidFill>
                  <a:srgbClr val="303030"/>
                </a:solidFill>
                <a:latin typeface="Arial" panose="020B0604020202020204" pitchFamily="34" charset="0"/>
                <a:cs typeface="Arial" panose="020B0604020202020204" pitchFamily="34" charset="0"/>
              </a:rPr>
              <a:t> t</a:t>
            </a:r>
            <a:r>
              <a:rPr lang="en-US" sz="2400" dirty="0" smtClean="0">
                <a:solidFill>
                  <a:srgbClr val="303030"/>
                </a:solidFill>
                <a:latin typeface="Arial" panose="020B0604020202020204" pitchFamily="34" charset="0"/>
                <a:cs typeface="Arial" panose="020B0604020202020204" pitchFamily="34" charset="0"/>
              </a:rPr>
              <a:t>oo</a:t>
            </a:r>
            <a:r>
              <a:rPr lang="en-US" sz="2400" spc="3" dirty="0" smtClean="0">
                <a:solidFill>
                  <a:srgbClr val="303030"/>
                </a:solidFill>
                <a:latin typeface="Arial" panose="020B0604020202020204" pitchFamily="34" charset="0"/>
                <a:cs typeface="Arial" panose="020B0604020202020204" pitchFamily="34" charset="0"/>
              </a:rPr>
              <a:t>l</a:t>
            </a:r>
            <a:r>
              <a:rPr lang="en-US" sz="2400" dirty="0" smtClean="0">
                <a:solidFill>
                  <a:srgbClr val="303030"/>
                </a:solidFill>
                <a:latin typeface="Arial" panose="020B0604020202020204" pitchFamily="34" charset="0"/>
                <a:cs typeface="Arial" panose="020B0604020202020204" pitchFamily="34" charset="0"/>
              </a:rPr>
              <a:t>s,</a:t>
            </a:r>
            <a:r>
              <a:rPr lang="en-US" sz="2400" spc="-17" dirty="0" smtClean="0">
                <a:solidFill>
                  <a:srgbClr val="303030"/>
                </a:solidFill>
                <a:latin typeface="Arial" panose="020B0604020202020204" pitchFamily="34" charset="0"/>
                <a:cs typeface="Arial" panose="020B0604020202020204" pitchFamily="34" charset="0"/>
              </a:rPr>
              <a:t> </a:t>
            </a:r>
            <a:r>
              <a:rPr lang="en-US" sz="2400" dirty="0" smtClean="0">
                <a:solidFill>
                  <a:srgbClr val="303030"/>
                </a:solidFill>
                <a:latin typeface="Arial" panose="020B0604020202020204" pitchFamily="34" charset="0"/>
                <a:cs typeface="Arial" panose="020B0604020202020204" pitchFamily="34" charset="0"/>
              </a:rPr>
              <a:t>and</a:t>
            </a:r>
            <a:r>
              <a:rPr lang="en-US" sz="2400" spc="-3" dirty="0" smtClean="0">
                <a:solidFill>
                  <a:srgbClr val="303030"/>
                </a:solidFill>
                <a:latin typeface="Arial" panose="020B0604020202020204" pitchFamily="34" charset="0"/>
                <a:cs typeface="Arial" panose="020B0604020202020204" pitchFamily="34" charset="0"/>
              </a:rPr>
              <a:t> </a:t>
            </a:r>
            <a:r>
              <a:rPr lang="en-US" sz="2400" spc="-10" dirty="0" smtClean="0">
                <a:solidFill>
                  <a:srgbClr val="303030"/>
                </a:solidFill>
                <a:latin typeface="Arial" panose="020B0604020202020204" pitchFamily="34" charset="0"/>
                <a:cs typeface="Arial" panose="020B0604020202020204" pitchFamily="34" charset="0"/>
              </a:rPr>
              <a:t>e</a:t>
            </a:r>
            <a:r>
              <a:rPr lang="en-US" sz="2400" spc="3" dirty="0" smtClean="0">
                <a:solidFill>
                  <a:srgbClr val="303030"/>
                </a:solidFill>
                <a:latin typeface="Arial" panose="020B0604020202020204" pitchFamily="34" charset="0"/>
                <a:cs typeface="Arial" panose="020B0604020202020204" pitchFamily="34" charset="0"/>
              </a:rPr>
              <a:t>m</a:t>
            </a:r>
            <a:r>
              <a:rPr lang="en-US" sz="2400" dirty="0" smtClean="0">
                <a:solidFill>
                  <a:srgbClr val="303030"/>
                </a:solidFill>
                <a:latin typeface="Arial" panose="020B0604020202020204" pitchFamily="34" charset="0"/>
                <a:cs typeface="Arial" panose="020B0604020202020204" pitchFamily="34" charset="0"/>
              </a:rPr>
              <a:t>e</a:t>
            </a:r>
            <a:r>
              <a:rPr lang="en-US" sz="2400" spc="-14" dirty="0" smtClean="0">
                <a:solidFill>
                  <a:srgbClr val="303030"/>
                </a:solidFill>
                <a:latin typeface="Arial" panose="020B0604020202020204" pitchFamily="34" charset="0"/>
                <a:cs typeface="Arial" panose="020B0604020202020204" pitchFamily="34" charset="0"/>
              </a:rPr>
              <a:t>r</a:t>
            </a:r>
            <a:r>
              <a:rPr lang="en-US" sz="2400" dirty="0" smtClean="0">
                <a:solidFill>
                  <a:srgbClr val="303030"/>
                </a:solidFill>
                <a:latin typeface="Arial" panose="020B0604020202020204" pitchFamily="34" charset="0"/>
                <a:cs typeface="Arial" panose="020B0604020202020204" pitchFamily="34" charset="0"/>
              </a:rPr>
              <a:t>ge</a:t>
            </a:r>
            <a:r>
              <a:rPr lang="en-US" sz="2400" spc="-10" dirty="0" smtClean="0">
                <a:solidFill>
                  <a:srgbClr val="303030"/>
                </a:solidFill>
                <a:latin typeface="Arial" panose="020B0604020202020204" pitchFamily="34" charset="0"/>
                <a:cs typeface="Arial" panose="020B0604020202020204" pitchFamily="34" charset="0"/>
              </a:rPr>
              <a:t>n</a:t>
            </a:r>
            <a:r>
              <a:rPr lang="en-US" sz="2400" dirty="0" smtClean="0">
                <a:solidFill>
                  <a:srgbClr val="303030"/>
                </a:solidFill>
                <a:latin typeface="Arial" panose="020B0604020202020204" pitchFamily="34" charset="0"/>
                <a:cs typeface="Arial" panose="020B0604020202020204" pitchFamily="34" charset="0"/>
              </a:rPr>
              <a:t>cy</a:t>
            </a:r>
            <a:r>
              <a:rPr lang="en-US" sz="2400" spc="-14" dirty="0" smtClean="0">
                <a:solidFill>
                  <a:srgbClr val="303030"/>
                </a:solidFill>
                <a:latin typeface="Arial" panose="020B0604020202020204" pitchFamily="34" charset="0"/>
                <a:cs typeface="Arial" panose="020B0604020202020204" pitchFamily="34" charset="0"/>
              </a:rPr>
              <a:t> </a:t>
            </a:r>
            <a:r>
              <a:rPr lang="en-US" sz="2400" dirty="0" smtClean="0">
                <a:solidFill>
                  <a:srgbClr val="303030"/>
                </a:solidFill>
                <a:latin typeface="Arial" panose="020B0604020202020204" pitchFamily="34" charset="0"/>
                <a:cs typeface="Arial" panose="020B0604020202020204" pitchFamily="34" charset="0"/>
              </a:rPr>
              <a:t>equ</a:t>
            </a:r>
            <a:r>
              <a:rPr lang="en-US" sz="2400" spc="3" dirty="0" smtClean="0">
                <a:solidFill>
                  <a:srgbClr val="303030"/>
                </a:solidFill>
                <a:latin typeface="Arial" panose="020B0604020202020204" pitchFamily="34" charset="0"/>
                <a:cs typeface="Arial" panose="020B0604020202020204" pitchFamily="34" charset="0"/>
              </a:rPr>
              <a:t>i</a:t>
            </a:r>
            <a:r>
              <a:rPr lang="en-US" sz="2400" spc="-10" dirty="0" smtClean="0">
                <a:solidFill>
                  <a:srgbClr val="303030"/>
                </a:solidFill>
                <a:latin typeface="Arial" panose="020B0604020202020204" pitchFamily="34" charset="0"/>
                <a:cs typeface="Arial" panose="020B0604020202020204" pitchFamily="34" charset="0"/>
              </a:rPr>
              <a:t>p</a:t>
            </a:r>
            <a:r>
              <a:rPr lang="en-US" sz="2400" spc="-3" dirty="0" smtClean="0">
                <a:solidFill>
                  <a:srgbClr val="303030"/>
                </a:solidFill>
                <a:latin typeface="Arial" panose="020B0604020202020204" pitchFamily="34" charset="0"/>
                <a:cs typeface="Arial" panose="020B0604020202020204" pitchFamily="34" charset="0"/>
              </a:rPr>
              <a:t>m</a:t>
            </a:r>
            <a:r>
              <a:rPr lang="en-US" sz="2400" dirty="0" smtClean="0">
                <a:solidFill>
                  <a:srgbClr val="303030"/>
                </a:solidFill>
                <a:latin typeface="Arial" panose="020B0604020202020204" pitchFamily="34" charset="0"/>
                <a:cs typeface="Arial" panose="020B0604020202020204" pitchFamily="34" charset="0"/>
              </a:rPr>
              <a:t>e</a:t>
            </a:r>
            <a:r>
              <a:rPr lang="en-US" sz="2400" spc="-10" dirty="0" smtClean="0">
                <a:solidFill>
                  <a:srgbClr val="303030"/>
                </a:solidFill>
                <a:latin typeface="Arial" panose="020B0604020202020204" pitchFamily="34" charset="0"/>
                <a:cs typeface="Arial" panose="020B0604020202020204" pitchFamily="34" charset="0"/>
              </a:rPr>
              <a:t>n</a:t>
            </a:r>
            <a:r>
              <a:rPr lang="en-US" sz="2400" dirty="0" smtClean="0">
                <a:solidFill>
                  <a:srgbClr val="303030"/>
                </a:solidFill>
                <a:latin typeface="Arial" panose="020B0604020202020204" pitchFamily="34" charset="0"/>
                <a:cs typeface="Arial" panose="020B0604020202020204" pitchFamily="34" charset="0"/>
              </a:rPr>
              <a:t>t</a:t>
            </a:r>
            <a:r>
              <a:rPr lang="en-US" sz="2400" spc="-7" dirty="0" smtClean="0">
                <a:solidFill>
                  <a:srgbClr val="303030"/>
                </a:solidFill>
                <a:latin typeface="Arial" panose="020B0604020202020204" pitchFamily="34" charset="0"/>
                <a:cs typeface="Arial" panose="020B0604020202020204" pitchFamily="34" charset="0"/>
              </a:rPr>
              <a:t> </a:t>
            </a:r>
            <a:r>
              <a:rPr lang="en-US" sz="2400" spc="-3" dirty="0" smtClean="0">
                <a:solidFill>
                  <a:srgbClr val="303030"/>
                </a:solidFill>
                <a:latin typeface="Arial" panose="020B0604020202020204" pitchFamily="34" charset="0"/>
                <a:cs typeface="Arial" panose="020B0604020202020204" pitchFamily="34" charset="0"/>
              </a:rPr>
              <a:t>(</a:t>
            </a:r>
            <a:r>
              <a:rPr lang="en-US" sz="2400" spc="3" dirty="0" smtClean="0">
                <a:solidFill>
                  <a:srgbClr val="303030"/>
                </a:solidFill>
                <a:latin typeface="Arial" panose="020B0604020202020204" pitchFamily="34" charset="0"/>
                <a:cs typeface="Arial" panose="020B0604020202020204" pitchFamily="34" charset="0"/>
              </a:rPr>
              <a:t>fi</a:t>
            </a:r>
            <a:r>
              <a:rPr lang="en-US" sz="2400" spc="-3" dirty="0" smtClean="0">
                <a:solidFill>
                  <a:srgbClr val="303030"/>
                </a:solidFill>
                <a:latin typeface="Arial" panose="020B0604020202020204" pitchFamily="34" charset="0"/>
                <a:cs typeface="Arial" panose="020B0604020202020204" pitchFamily="34" charset="0"/>
              </a:rPr>
              <a:t>r</a:t>
            </a:r>
            <a:r>
              <a:rPr lang="en-US" sz="2400" dirty="0" smtClean="0">
                <a:solidFill>
                  <a:srgbClr val="303030"/>
                </a:solidFill>
                <a:latin typeface="Arial" panose="020B0604020202020204" pitchFamily="34" charset="0"/>
                <a:cs typeface="Arial" panose="020B0604020202020204" pitchFamily="34" charset="0"/>
              </a:rPr>
              <a:t>e</a:t>
            </a:r>
            <a:r>
              <a:rPr lang="en-US" sz="2400" spc="-3" dirty="0" smtClean="0">
                <a:solidFill>
                  <a:srgbClr val="303030"/>
                </a:solidFill>
                <a:latin typeface="Arial" panose="020B0604020202020204" pitchFamily="34" charset="0"/>
                <a:cs typeface="Arial" panose="020B0604020202020204" pitchFamily="34" charset="0"/>
              </a:rPr>
              <a:t> </a:t>
            </a:r>
            <a:r>
              <a:rPr lang="en-US" sz="2400" dirty="0" smtClean="0">
                <a:solidFill>
                  <a:srgbClr val="303030"/>
                </a:solidFill>
                <a:latin typeface="Arial" panose="020B0604020202020204" pitchFamily="34" charset="0"/>
                <a:cs typeface="Arial" panose="020B0604020202020204" pitchFamily="34" charset="0"/>
              </a:rPr>
              <a:t>ex</a:t>
            </a:r>
            <a:r>
              <a:rPr lang="en-US" sz="2400" spc="-7" dirty="0" smtClean="0">
                <a:solidFill>
                  <a:srgbClr val="303030"/>
                </a:solidFill>
                <a:latin typeface="Arial" panose="020B0604020202020204" pitchFamily="34" charset="0"/>
                <a:cs typeface="Arial" panose="020B0604020202020204" pitchFamily="34" charset="0"/>
              </a:rPr>
              <a:t>ti</a:t>
            </a:r>
            <a:r>
              <a:rPr lang="en-US" sz="2400" dirty="0" smtClean="0">
                <a:solidFill>
                  <a:srgbClr val="303030"/>
                </a:solidFill>
                <a:latin typeface="Arial" panose="020B0604020202020204" pitchFamily="34" charset="0"/>
                <a:cs typeface="Arial" panose="020B0604020202020204" pitchFamily="34" charset="0"/>
              </a:rPr>
              <a:t>ng</a:t>
            </a:r>
            <a:r>
              <a:rPr lang="en-US" sz="2400" spc="-10" dirty="0" smtClean="0">
                <a:solidFill>
                  <a:srgbClr val="303030"/>
                </a:solidFill>
                <a:latin typeface="Arial" panose="020B0604020202020204" pitchFamily="34" charset="0"/>
                <a:cs typeface="Arial" panose="020B0604020202020204" pitchFamily="34" charset="0"/>
              </a:rPr>
              <a:t>u</a:t>
            </a:r>
            <a:r>
              <a:rPr lang="en-US" sz="2400" spc="3" dirty="0" smtClean="0">
                <a:solidFill>
                  <a:srgbClr val="303030"/>
                </a:solidFill>
                <a:latin typeface="Arial" panose="020B0604020202020204" pitchFamily="34" charset="0"/>
                <a:cs typeface="Arial" panose="020B0604020202020204" pitchFamily="34" charset="0"/>
              </a:rPr>
              <a:t>i</a:t>
            </a:r>
            <a:r>
              <a:rPr lang="en-US" sz="2400" dirty="0" smtClean="0">
                <a:solidFill>
                  <a:srgbClr val="303030"/>
                </a:solidFill>
                <a:latin typeface="Arial" panose="020B0604020202020204" pitchFamily="34" charset="0"/>
                <a:cs typeface="Arial" panose="020B0604020202020204" pitchFamily="34" charset="0"/>
              </a:rPr>
              <a:t>s</a:t>
            </a:r>
            <a:r>
              <a:rPr lang="en-US" sz="2400" spc="-10" dirty="0" smtClean="0">
                <a:solidFill>
                  <a:srgbClr val="303030"/>
                </a:solidFill>
                <a:latin typeface="Arial" panose="020B0604020202020204" pitchFamily="34" charset="0"/>
                <a:cs typeface="Arial" panose="020B0604020202020204" pitchFamily="34" charset="0"/>
              </a:rPr>
              <a:t>h</a:t>
            </a:r>
            <a:r>
              <a:rPr lang="en-US" sz="2400" dirty="0" smtClean="0">
                <a:solidFill>
                  <a:srgbClr val="303030"/>
                </a:solidFill>
                <a:latin typeface="Arial" panose="020B0604020202020204" pitchFamily="34" charset="0"/>
                <a:cs typeface="Arial" panose="020B0604020202020204" pitchFamily="34" charset="0"/>
              </a:rPr>
              <a:t>e</a:t>
            </a:r>
            <a:r>
              <a:rPr lang="en-US" sz="2400" spc="-3" dirty="0" smtClean="0">
                <a:solidFill>
                  <a:srgbClr val="303030"/>
                </a:solidFill>
                <a:latin typeface="Arial" panose="020B0604020202020204" pitchFamily="34" charset="0"/>
                <a:cs typeface="Arial" panose="020B0604020202020204" pitchFamily="34" charset="0"/>
              </a:rPr>
              <a:t>r</a:t>
            </a:r>
            <a:r>
              <a:rPr lang="en-US" sz="2400" dirty="0" smtClean="0">
                <a:solidFill>
                  <a:srgbClr val="303030"/>
                </a:solidFill>
                <a:latin typeface="Arial" panose="020B0604020202020204" pitchFamily="34" charset="0"/>
                <a:cs typeface="Arial" panose="020B0604020202020204" pitchFamily="34" charset="0"/>
              </a:rPr>
              <a:t>,</a:t>
            </a:r>
            <a:r>
              <a:rPr lang="en-US" sz="2400" spc="-7" dirty="0" smtClean="0">
                <a:solidFill>
                  <a:srgbClr val="303030"/>
                </a:solidFill>
                <a:latin typeface="Arial" panose="020B0604020202020204" pitchFamily="34" charset="0"/>
                <a:cs typeface="Arial" panose="020B0604020202020204" pitchFamily="34" charset="0"/>
              </a:rPr>
              <a:t> </a:t>
            </a:r>
            <a:r>
              <a:rPr lang="en-US" sz="2400" dirty="0" err="1" smtClean="0">
                <a:solidFill>
                  <a:srgbClr val="303030"/>
                </a:solidFill>
                <a:latin typeface="Arial" panose="020B0604020202020204" pitchFamily="34" charset="0"/>
                <a:cs typeface="Arial" panose="020B0604020202020204" pitchFamily="34" charset="0"/>
              </a:rPr>
              <a:t>e</a:t>
            </a:r>
            <a:r>
              <a:rPr lang="en-US" sz="2400" spc="-7" dirty="0" err="1" smtClean="0">
                <a:solidFill>
                  <a:srgbClr val="303030"/>
                </a:solidFill>
                <a:latin typeface="Arial" panose="020B0604020202020204" pitchFamily="34" charset="0"/>
                <a:cs typeface="Arial" panose="020B0604020202020204" pitchFamily="34" charset="0"/>
              </a:rPr>
              <a:t>t</a:t>
            </a:r>
            <a:r>
              <a:rPr lang="en-US" sz="2400" dirty="0" err="1" smtClean="0">
                <a:solidFill>
                  <a:srgbClr val="303030"/>
                </a:solidFill>
                <a:latin typeface="Arial" panose="020B0604020202020204" pitchFamily="34" charset="0"/>
                <a:cs typeface="Arial" panose="020B0604020202020204" pitchFamily="34" charset="0"/>
              </a:rPr>
              <a:t>c</a:t>
            </a:r>
            <a:r>
              <a:rPr lang="en-US" sz="2400" dirty="0" smtClean="0">
                <a:solidFill>
                  <a:srgbClr val="303030"/>
                </a:solidFill>
                <a:latin typeface="Arial" panose="020B0604020202020204" pitchFamily="34" charset="0"/>
                <a:cs typeface="Arial" panose="020B0604020202020204" pitchFamily="34" charset="0"/>
              </a:rPr>
              <a:t>)</a:t>
            </a:r>
            <a:r>
              <a:rPr lang="en-US" sz="2400" spc="-7" dirty="0" smtClean="0">
                <a:solidFill>
                  <a:srgbClr val="303030"/>
                </a:solidFill>
                <a:latin typeface="Arial" panose="020B0604020202020204" pitchFamily="34" charset="0"/>
                <a:cs typeface="Arial" panose="020B0604020202020204" pitchFamily="34" charset="0"/>
              </a:rPr>
              <a:t> </a:t>
            </a:r>
            <a:r>
              <a:rPr lang="en-US" sz="2400" spc="-3" dirty="0" smtClean="0">
                <a:solidFill>
                  <a:srgbClr val="303030"/>
                </a:solidFill>
                <a:latin typeface="Arial" panose="020B0604020202020204" pitchFamily="34" charset="0"/>
                <a:cs typeface="Arial" panose="020B0604020202020204" pitchFamily="34" charset="0"/>
              </a:rPr>
              <a:t>m</a:t>
            </a:r>
            <a:r>
              <a:rPr lang="en-US" sz="2400" dirty="0" smtClean="0">
                <a:solidFill>
                  <a:srgbClr val="303030"/>
                </a:solidFill>
                <a:latin typeface="Arial" panose="020B0604020202020204" pitchFamily="34" charset="0"/>
                <a:cs typeface="Arial" panose="020B0604020202020204" pitchFamily="34" charset="0"/>
              </a:rPr>
              <a:t>ust</a:t>
            </a:r>
            <a:r>
              <a:rPr lang="en-US" sz="2400" spc="-7" dirty="0" smtClean="0">
                <a:solidFill>
                  <a:srgbClr val="303030"/>
                </a:solidFill>
                <a:latin typeface="Arial" panose="020B0604020202020204" pitchFamily="34" charset="0"/>
                <a:cs typeface="Arial" panose="020B0604020202020204" pitchFamily="34" charset="0"/>
              </a:rPr>
              <a:t> </a:t>
            </a:r>
            <a:r>
              <a:rPr lang="en-US" sz="2400" dirty="0" smtClean="0">
                <a:solidFill>
                  <a:srgbClr val="303030"/>
                </a:solidFill>
                <a:latin typeface="Arial" panose="020B0604020202020204" pitchFamily="34" charset="0"/>
                <a:cs typeface="Arial" panose="020B0604020202020204" pitchFamily="34" charset="0"/>
              </a:rPr>
              <a:t>be</a:t>
            </a:r>
            <a:r>
              <a:rPr lang="en-US" sz="2400" spc="-3" dirty="0" smtClean="0">
                <a:solidFill>
                  <a:srgbClr val="303030"/>
                </a:solidFill>
                <a:latin typeface="Arial" panose="020B0604020202020204" pitchFamily="34" charset="0"/>
                <a:cs typeface="Arial" panose="020B0604020202020204" pitchFamily="34" charset="0"/>
              </a:rPr>
              <a:t> m</a:t>
            </a:r>
            <a:r>
              <a:rPr lang="en-US" sz="2400" dirty="0" smtClean="0">
                <a:solidFill>
                  <a:srgbClr val="303030"/>
                </a:solidFill>
                <a:latin typeface="Arial" panose="020B0604020202020204" pitchFamily="34" charset="0"/>
                <a:cs typeface="Arial" panose="020B0604020202020204" pitchFamily="34" charset="0"/>
              </a:rPr>
              <a:t>ade</a:t>
            </a:r>
            <a:r>
              <a:rPr lang="en-US" sz="2400" spc="-3" dirty="0" smtClean="0">
                <a:solidFill>
                  <a:srgbClr val="303030"/>
                </a:solidFill>
                <a:latin typeface="Arial" panose="020B0604020202020204" pitchFamily="34" charset="0"/>
                <a:cs typeface="Arial" panose="020B0604020202020204" pitchFamily="34" charset="0"/>
              </a:rPr>
              <a:t> </a:t>
            </a:r>
            <a:r>
              <a:rPr lang="en-US" sz="2400" spc="-10" dirty="0" smtClean="0">
                <a:solidFill>
                  <a:srgbClr val="303030"/>
                </a:solidFill>
                <a:latin typeface="Arial" panose="020B0604020202020204" pitchFamily="34" charset="0"/>
                <a:cs typeface="Arial" panose="020B0604020202020204" pitchFamily="34" charset="0"/>
              </a:rPr>
              <a:t>o</a:t>
            </a:r>
            <a:r>
              <a:rPr lang="en-US" sz="2400" dirty="0" smtClean="0">
                <a:solidFill>
                  <a:srgbClr val="303030"/>
                </a:solidFill>
                <a:latin typeface="Arial" panose="020B0604020202020204" pitchFamily="34" charset="0"/>
                <a:cs typeface="Arial" panose="020B0604020202020204" pitchFamily="34" charset="0"/>
              </a:rPr>
              <a:t>f n</a:t>
            </a:r>
            <a:r>
              <a:rPr lang="en-US" sz="2400" spc="-10" dirty="0" smtClean="0">
                <a:solidFill>
                  <a:srgbClr val="303030"/>
                </a:solidFill>
                <a:latin typeface="Arial" panose="020B0604020202020204" pitchFamily="34" charset="0"/>
                <a:cs typeface="Arial" panose="020B0604020202020204" pitchFamily="34" charset="0"/>
              </a:rPr>
              <a:t>o</a:t>
            </a:r>
            <a:r>
              <a:rPr lang="en-US" sz="2400" dirty="0" smtClean="0">
                <a:solidFill>
                  <a:srgbClr val="303030"/>
                </a:solidFill>
                <a:latin typeface="Arial" panose="020B0604020202020204" pitchFamily="34" charset="0"/>
                <a:cs typeface="Arial" panose="020B0604020202020204" pitchFamily="34" charset="0"/>
              </a:rPr>
              <a:t>n</a:t>
            </a:r>
            <a:r>
              <a:rPr lang="en-US" sz="2400" spc="-10" dirty="0" smtClean="0">
                <a:solidFill>
                  <a:srgbClr val="303030"/>
                </a:solidFill>
                <a:latin typeface="Arial" panose="020B0604020202020204" pitchFamily="34" charset="0"/>
                <a:cs typeface="Arial" panose="020B0604020202020204" pitchFamily="34" charset="0"/>
              </a:rPr>
              <a:t>-</a:t>
            </a:r>
            <a:r>
              <a:rPr lang="en-US" sz="2400" spc="-7" dirty="0" smtClean="0">
                <a:solidFill>
                  <a:srgbClr val="303030"/>
                </a:solidFill>
                <a:latin typeface="Arial" panose="020B0604020202020204" pitchFamily="34" charset="0"/>
                <a:cs typeface="Arial" panose="020B0604020202020204" pitchFamily="34" charset="0"/>
              </a:rPr>
              <a:t>f</a:t>
            </a:r>
            <a:r>
              <a:rPr lang="en-US" sz="2400" dirty="0" smtClean="0">
                <a:solidFill>
                  <a:srgbClr val="303030"/>
                </a:solidFill>
                <a:latin typeface="Arial" panose="020B0604020202020204" pitchFamily="34" charset="0"/>
                <a:cs typeface="Arial" panose="020B0604020202020204" pitchFamily="34" charset="0"/>
              </a:rPr>
              <a:t>e</a:t>
            </a:r>
            <a:r>
              <a:rPr lang="en-US" sz="2400" spc="-3" dirty="0" smtClean="0">
                <a:solidFill>
                  <a:srgbClr val="303030"/>
                </a:solidFill>
                <a:latin typeface="Arial" panose="020B0604020202020204" pitchFamily="34" charset="0"/>
                <a:cs typeface="Arial" panose="020B0604020202020204" pitchFamily="34" charset="0"/>
              </a:rPr>
              <a:t>rr</a:t>
            </a:r>
            <a:r>
              <a:rPr lang="en-US" sz="2400" dirty="0" smtClean="0">
                <a:solidFill>
                  <a:srgbClr val="303030"/>
                </a:solidFill>
                <a:latin typeface="Arial" panose="020B0604020202020204" pitchFamily="34" charset="0"/>
                <a:cs typeface="Arial" panose="020B0604020202020204" pitchFamily="34" charset="0"/>
              </a:rPr>
              <a:t>o</a:t>
            </a:r>
            <a:r>
              <a:rPr lang="en-US" sz="2400" spc="-10" dirty="0" smtClean="0">
                <a:solidFill>
                  <a:srgbClr val="303030"/>
                </a:solidFill>
                <a:latin typeface="Arial" panose="020B0604020202020204" pitchFamily="34" charset="0"/>
                <a:cs typeface="Arial" panose="020B0604020202020204" pitchFamily="34" charset="0"/>
              </a:rPr>
              <a:t>u</a:t>
            </a:r>
            <a:r>
              <a:rPr lang="en-US" sz="2400" dirty="0" smtClean="0">
                <a:solidFill>
                  <a:srgbClr val="303030"/>
                </a:solidFill>
                <a:latin typeface="Arial" panose="020B0604020202020204" pitchFamily="34" charset="0"/>
                <a:cs typeface="Arial" panose="020B0604020202020204" pitchFamily="34" charset="0"/>
              </a:rPr>
              <a:t>s </a:t>
            </a:r>
            <a:r>
              <a:rPr lang="en-US" sz="2400" spc="3" dirty="0" smtClean="0">
                <a:solidFill>
                  <a:srgbClr val="303030"/>
                </a:solidFill>
                <a:latin typeface="Arial" panose="020B0604020202020204" pitchFamily="34" charset="0"/>
                <a:cs typeface="Arial" panose="020B0604020202020204" pitchFamily="34" charset="0"/>
              </a:rPr>
              <a:t>m</a:t>
            </a:r>
            <a:r>
              <a:rPr lang="en-US" sz="2400" dirty="0" smtClean="0">
                <a:solidFill>
                  <a:srgbClr val="303030"/>
                </a:solidFill>
                <a:latin typeface="Arial" panose="020B0604020202020204" pitchFamily="34" charset="0"/>
                <a:cs typeface="Arial" panose="020B0604020202020204" pitchFamily="34" charset="0"/>
              </a:rPr>
              <a:t>a</a:t>
            </a:r>
            <a:r>
              <a:rPr lang="en-US" sz="2400" spc="-7" dirty="0" smtClean="0">
                <a:solidFill>
                  <a:srgbClr val="303030"/>
                </a:solidFill>
                <a:latin typeface="Arial" panose="020B0604020202020204" pitchFamily="34" charset="0"/>
                <a:cs typeface="Arial" panose="020B0604020202020204" pitchFamily="34" charset="0"/>
              </a:rPr>
              <a:t>t</a:t>
            </a:r>
            <a:r>
              <a:rPr lang="en-US" sz="2400" dirty="0" smtClean="0">
                <a:solidFill>
                  <a:srgbClr val="303030"/>
                </a:solidFill>
                <a:latin typeface="Arial" panose="020B0604020202020204" pitchFamily="34" charset="0"/>
                <a:cs typeface="Arial" panose="020B0604020202020204" pitchFamily="34" charset="0"/>
              </a:rPr>
              <a:t>e</a:t>
            </a:r>
            <a:r>
              <a:rPr lang="en-US" sz="2400" spc="-14" dirty="0" smtClean="0">
                <a:solidFill>
                  <a:srgbClr val="303030"/>
                </a:solidFill>
                <a:latin typeface="Arial" panose="020B0604020202020204" pitchFamily="34" charset="0"/>
                <a:cs typeface="Arial" panose="020B0604020202020204" pitchFamily="34" charset="0"/>
              </a:rPr>
              <a:t>r</a:t>
            </a:r>
            <a:r>
              <a:rPr lang="en-US" sz="2400" spc="3" dirty="0" smtClean="0">
                <a:solidFill>
                  <a:srgbClr val="303030"/>
                </a:solidFill>
                <a:latin typeface="Arial" panose="020B0604020202020204" pitchFamily="34" charset="0"/>
                <a:cs typeface="Arial" panose="020B0604020202020204" pitchFamily="34" charset="0"/>
              </a:rPr>
              <a:t>i</a:t>
            </a:r>
            <a:r>
              <a:rPr lang="en-US" sz="2400" spc="-10" dirty="0" smtClean="0">
                <a:solidFill>
                  <a:srgbClr val="303030"/>
                </a:solidFill>
                <a:latin typeface="Arial" panose="020B0604020202020204" pitchFamily="34" charset="0"/>
                <a:cs typeface="Arial" panose="020B0604020202020204" pitchFamily="34" charset="0"/>
              </a:rPr>
              <a:t>a</a:t>
            </a:r>
            <a:r>
              <a:rPr lang="en-US" sz="2400" dirty="0" smtClean="0">
                <a:solidFill>
                  <a:srgbClr val="303030"/>
                </a:solidFill>
                <a:latin typeface="Arial" panose="020B0604020202020204" pitchFamily="34" charset="0"/>
                <a:cs typeface="Arial" panose="020B0604020202020204" pitchFamily="34" charset="0"/>
              </a:rPr>
              <a:t>l and</a:t>
            </a:r>
            <a:r>
              <a:rPr lang="en-US" sz="2400" spc="-3" dirty="0" smtClean="0">
                <a:solidFill>
                  <a:srgbClr val="303030"/>
                </a:solidFill>
                <a:latin typeface="Arial" panose="020B0604020202020204" pitchFamily="34" charset="0"/>
                <a:cs typeface="Arial" panose="020B0604020202020204" pitchFamily="34" charset="0"/>
              </a:rPr>
              <a:t> </a:t>
            </a:r>
            <a:r>
              <a:rPr lang="en-US" sz="2400" spc="-10" dirty="0" smtClean="0">
                <a:solidFill>
                  <a:srgbClr val="303030"/>
                </a:solidFill>
                <a:latin typeface="Arial" panose="020B0604020202020204" pitchFamily="34" charset="0"/>
                <a:cs typeface="Arial" panose="020B0604020202020204" pitchFamily="34" charset="0"/>
              </a:rPr>
              <a:t>b</a:t>
            </a:r>
            <a:r>
              <a:rPr lang="en-US" sz="2400" dirty="0" smtClean="0">
                <a:solidFill>
                  <a:srgbClr val="303030"/>
                </a:solidFill>
                <a:latin typeface="Arial" panose="020B0604020202020204" pitchFamily="34" charset="0"/>
                <a:cs typeface="Arial" panose="020B0604020202020204" pitchFamily="34" charset="0"/>
              </a:rPr>
              <a:t>e</a:t>
            </a:r>
            <a:r>
              <a:rPr lang="en-US" sz="2400" spc="-3" dirty="0" smtClean="0">
                <a:solidFill>
                  <a:srgbClr val="303030"/>
                </a:solidFill>
                <a:latin typeface="Arial" panose="020B0604020202020204" pitchFamily="34" charset="0"/>
                <a:cs typeface="Arial" panose="020B0604020202020204" pitchFamily="34" charset="0"/>
              </a:rPr>
              <a:t> c</a:t>
            </a:r>
            <a:r>
              <a:rPr lang="en-US" sz="2400" spc="-7" dirty="0" smtClean="0">
                <a:solidFill>
                  <a:srgbClr val="303030"/>
                </a:solidFill>
                <a:latin typeface="Arial" panose="020B0604020202020204" pitchFamily="34" charset="0"/>
                <a:cs typeface="Arial" panose="020B0604020202020204" pitchFamily="34" charset="0"/>
              </a:rPr>
              <a:t>l</a:t>
            </a:r>
            <a:r>
              <a:rPr lang="en-US" sz="2400" dirty="0" smtClean="0">
                <a:solidFill>
                  <a:srgbClr val="303030"/>
                </a:solidFill>
                <a:latin typeface="Arial" panose="020B0604020202020204" pitchFamily="34" charset="0"/>
                <a:cs typeface="Arial" panose="020B0604020202020204" pitchFamily="34" charset="0"/>
              </a:rPr>
              <a:t>a</a:t>
            </a:r>
            <a:r>
              <a:rPr lang="en-US" sz="2400" spc="-3" dirty="0" smtClean="0">
                <a:solidFill>
                  <a:srgbClr val="303030"/>
                </a:solidFill>
                <a:latin typeface="Arial" panose="020B0604020202020204" pitchFamily="34" charset="0"/>
                <a:cs typeface="Arial" panose="020B0604020202020204" pitchFamily="34" charset="0"/>
              </a:rPr>
              <a:t>s</a:t>
            </a:r>
            <a:r>
              <a:rPr lang="en-US" sz="2400" spc="-10" dirty="0" smtClean="0">
                <a:solidFill>
                  <a:srgbClr val="303030"/>
                </a:solidFill>
                <a:latin typeface="Arial" panose="020B0604020202020204" pitchFamily="34" charset="0"/>
                <a:cs typeface="Arial" panose="020B0604020202020204" pitchFamily="34" charset="0"/>
              </a:rPr>
              <a:t>s</a:t>
            </a:r>
            <a:r>
              <a:rPr lang="en-US" sz="2400" spc="3" dirty="0" smtClean="0">
                <a:solidFill>
                  <a:srgbClr val="303030"/>
                </a:solidFill>
                <a:latin typeface="Arial" panose="020B0604020202020204" pitchFamily="34" charset="0"/>
                <a:cs typeface="Arial" panose="020B0604020202020204" pitchFamily="34" charset="0"/>
              </a:rPr>
              <a:t>i</a:t>
            </a:r>
            <a:r>
              <a:rPr lang="en-US" sz="2400" spc="-7" dirty="0" smtClean="0">
                <a:solidFill>
                  <a:srgbClr val="303030"/>
                </a:solidFill>
                <a:latin typeface="Arial" panose="020B0604020202020204" pitchFamily="34" charset="0"/>
                <a:cs typeface="Arial" panose="020B0604020202020204" pitchFamily="34" charset="0"/>
              </a:rPr>
              <a:t>f</a:t>
            </a:r>
            <a:r>
              <a:rPr lang="en-US" sz="2400" spc="3" dirty="0" smtClean="0">
                <a:solidFill>
                  <a:srgbClr val="303030"/>
                </a:solidFill>
                <a:latin typeface="Arial" panose="020B0604020202020204" pitchFamily="34" charset="0"/>
                <a:cs typeface="Arial" panose="020B0604020202020204" pitchFamily="34" charset="0"/>
              </a:rPr>
              <a:t>i</a:t>
            </a:r>
            <a:r>
              <a:rPr lang="en-US" sz="2400" spc="-10" dirty="0" smtClean="0">
                <a:solidFill>
                  <a:srgbClr val="303030"/>
                </a:solidFill>
                <a:latin typeface="Arial" panose="020B0604020202020204" pitchFamily="34" charset="0"/>
                <a:cs typeface="Arial" panose="020B0604020202020204" pitchFamily="34" charset="0"/>
              </a:rPr>
              <a:t>e</a:t>
            </a:r>
            <a:r>
              <a:rPr lang="en-US" sz="2400" dirty="0" smtClean="0">
                <a:solidFill>
                  <a:srgbClr val="303030"/>
                </a:solidFill>
                <a:latin typeface="Arial" panose="020B0604020202020204" pitchFamily="34" charset="0"/>
                <a:cs typeface="Arial" panose="020B0604020202020204" pitchFamily="34" charset="0"/>
              </a:rPr>
              <a:t>d</a:t>
            </a:r>
            <a:r>
              <a:rPr lang="en-US" sz="2400" spc="-3" dirty="0" smtClean="0">
                <a:solidFill>
                  <a:srgbClr val="303030"/>
                </a:solidFill>
                <a:latin typeface="Arial" panose="020B0604020202020204" pitchFamily="34" charset="0"/>
                <a:cs typeface="Arial" panose="020B0604020202020204" pitchFamily="34" charset="0"/>
              </a:rPr>
              <a:t> </a:t>
            </a:r>
            <a:r>
              <a:rPr lang="en-US" sz="2400" dirty="0" smtClean="0">
                <a:solidFill>
                  <a:srgbClr val="303030"/>
                </a:solidFill>
                <a:latin typeface="Arial" panose="020B0604020202020204" pitchFamily="34" charset="0"/>
                <a:cs typeface="Arial" panose="020B0604020202020204" pitchFamily="34" charset="0"/>
              </a:rPr>
              <a:t>as</a:t>
            </a:r>
            <a:r>
              <a:rPr lang="en-US" sz="2400" spc="-3" dirty="0" smtClean="0">
                <a:solidFill>
                  <a:srgbClr val="303030"/>
                </a:solidFill>
                <a:latin typeface="Arial" panose="020B0604020202020204" pitchFamily="34" charset="0"/>
                <a:cs typeface="Arial" panose="020B0604020202020204" pitchFamily="34" charset="0"/>
              </a:rPr>
              <a:t> M</a:t>
            </a:r>
            <a:r>
              <a:rPr lang="en-US" sz="2400" dirty="0" smtClean="0">
                <a:solidFill>
                  <a:srgbClr val="303030"/>
                </a:solidFill>
                <a:latin typeface="Arial" panose="020B0604020202020204" pitchFamily="34" charset="0"/>
                <a:cs typeface="Arial" panose="020B0604020202020204" pitchFamily="34" charset="0"/>
              </a:rPr>
              <a:t>R s</a:t>
            </a:r>
            <a:r>
              <a:rPr lang="en-US" sz="2400" spc="-10" dirty="0" smtClean="0">
                <a:solidFill>
                  <a:srgbClr val="303030"/>
                </a:solidFill>
                <a:latin typeface="Arial" panose="020B0604020202020204" pitchFamily="34" charset="0"/>
                <a:cs typeface="Arial" panose="020B0604020202020204" pitchFamily="34" charset="0"/>
              </a:rPr>
              <a:t>a</a:t>
            </a:r>
            <a:r>
              <a:rPr lang="en-US" sz="2400" spc="3" dirty="0" smtClean="0">
                <a:solidFill>
                  <a:srgbClr val="303030"/>
                </a:solidFill>
                <a:latin typeface="Arial" panose="020B0604020202020204" pitchFamily="34" charset="0"/>
                <a:cs typeface="Arial" panose="020B0604020202020204" pitchFamily="34" charset="0"/>
              </a:rPr>
              <a:t>f</a:t>
            </a:r>
            <a:r>
              <a:rPr lang="en-US" sz="2400" dirty="0" smtClean="0">
                <a:solidFill>
                  <a:srgbClr val="303030"/>
                </a:solidFill>
                <a:latin typeface="Arial" panose="020B0604020202020204" pitchFamily="34" charset="0"/>
                <a:cs typeface="Arial" panose="020B0604020202020204" pitchFamily="34" charset="0"/>
              </a:rPr>
              <a:t>e.</a:t>
            </a:r>
            <a:endParaRPr lang="en-US" sz="2400" dirty="0" smtClean="0">
              <a:latin typeface="Arial" panose="020B0604020202020204" pitchFamily="34" charset="0"/>
              <a:cs typeface="Arial" panose="020B0604020202020204" pitchFamily="34" charset="0"/>
            </a:endParaRPr>
          </a:p>
          <a:p>
            <a:pPr marL="31172" algn="ctr"/>
            <a:endParaRPr lang="en-US" sz="1600" b="1" dirty="0" smtClean="0">
              <a:solidFill>
                <a:srgbClr val="303030"/>
              </a:solidFill>
              <a:latin typeface="Arial" panose="020B0604020202020204" pitchFamily="34" charset="0"/>
              <a:cs typeface="Arial" panose="020B0604020202020204" pitchFamily="34" charset="0"/>
            </a:endParaRPr>
          </a:p>
          <a:p>
            <a:pPr marL="31172" marR="132048">
              <a:lnSpc>
                <a:spcPct val="118700"/>
              </a:lnSpc>
              <a:spcBef>
                <a:spcPts val="518"/>
              </a:spcBef>
            </a:pPr>
            <a:r>
              <a:rPr lang="en-US" sz="1800" dirty="0" smtClean="0">
                <a:latin typeface="Arial"/>
                <a:cs typeface="Arial"/>
              </a:rPr>
              <a:t>Un</a:t>
            </a:r>
            <a:r>
              <a:rPr lang="en-US" sz="1800" spc="-10" dirty="0" smtClean="0">
                <a:latin typeface="Arial"/>
                <a:cs typeface="Arial"/>
              </a:rPr>
              <a:t>a</a:t>
            </a:r>
            <a:r>
              <a:rPr lang="en-US" sz="1800" dirty="0" smtClean="0">
                <a:latin typeface="Arial"/>
                <a:cs typeface="Arial"/>
              </a:rPr>
              <a:t>u</a:t>
            </a:r>
            <a:r>
              <a:rPr lang="en-US" sz="1800" spc="-7" dirty="0" smtClean="0">
                <a:latin typeface="Arial"/>
                <a:cs typeface="Arial"/>
              </a:rPr>
              <a:t>t</a:t>
            </a:r>
            <a:r>
              <a:rPr lang="en-US" sz="1800" dirty="0" smtClean="0">
                <a:latin typeface="Arial"/>
                <a:cs typeface="Arial"/>
              </a:rPr>
              <a:t>ho</a:t>
            </a:r>
            <a:r>
              <a:rPr lang="en-US" sz="1800" spc="-14" dirty="0" smtClean="0">
                <a:latin typeface="Arial"/>
                <a:cs typeface="Arial"/>
              </a:rPr>
              <a:t>r</a:t>
            </a:r>
            <a:r>
              <a:rPr lang="en-US" sz="1800" spc="3" dirty="0" smtClean="0">
                <a:latin typeface="Arial"/>
                <a:cs typeface="Arial"/>
              </a:rPr>
              <a:t>i</a:t>
            </a:r>
            <a:r>
              <a:rPr lang="en-US" sz="1800" spc="-10" dirty="0" smtClean="0">
                <a:latin typeface="Arial"/>
                <a:cs typeface="Arial"/>
              </a:rPr>
              <a:t>z</a:t>
            </a:r>
            <a:r>
              <a:rPr lang="en-US" sz="1800" dirty="0" smtClean="0">
                <a:latin typeface="Arial"/>
                <a:cs typeface="Arial"/>
              </a:rPr>
              <a:t>ed</a:t>
            </a:r>
            <a:r>
              <a:rPr lang="en-US" sz="1800" spc="-3" dirty="0" smtClean="0">
                <a:latin typeface="Arial"/>
                <a:cs typeface="Arial"/>
              </a:rPr>
              <a:t> </a:t>
            </a:r>
            <a:r>
              <a:rPr lang="en-US" sz="1800" dirty="0" smtClean="0">
                <a:latin typeface="Arial"/>
                <a:cs typeface="Arial"/>
              </a:rPr>
              <a:t>acc</a:t>
            </a:r>
            <a:r>
              <a:rPr lang="en-US" sz="1800" spc="-10" dirty="0" smtClean="0">
                <a:latin typeface="Arial"/>
                <a:cs typeface="Arial"/>
              </a:rPr>
              <a:t>e</a:t>
            </a:r>
            <a:r>
              <a:rPr lang="en-US" sz="1800" dirty="0" smtClean="0">
                <a:latin typeface="Arial"/>
                <a:cs typeface="Arial"/>
              </a:rPr>
              <a:t>ss</a:t>
            </a:r>
            <a:r>
              <a:rPr lang="en-US" sz="1800" spc="-3" dirty="0" smtClean="0">
                <a:latin typeface="Arial"/>
                <a:cs typeface="Arial"/>
              </a:rPr>
              <a:t> </a:t>
            </a:r>
            <a:r>
              <a:rPr lang="en-US" sz="1800" spc="-7" dirty="0" smtClean="0">
                <a:latin typeface="Arial"/>
                <a:cs typeface="Arial"/>
              </a:rPr>
              <a:t>t</a:t>
            </a:r>
            <a:r>
              <a:rPr lang="en-US" sz="1800" dirty="0" smtClean="0">
                <a:latin typeface="Arial"/>
                <a:cs typeface="Arial"/>
              </a:rPr>
              <a:t>o</a:t>
            </a:r>
            <a:r>
              <a:rPr lang="en-US" sz="1800" spc="-3" dirty="0" smtClean="0">
                <a:latin typeface="Arial"/>
                <a:cs typeface="Arial"/>
              </a:rPr>
              <a:t> </a:t>
            </a:r>
            <a:r>
              <a:rPr lang="en-US" sz="1800" spc="-7" dirty="0" smtClean="0">
                <a:latin typeface="Arial"/>
                <a:cs typeface="Arial"/>
              </a:rPr>
              <a:t>t</a:t>
            </a:r>
            <a:r>
              <a:rPr lang="en-US" sz="1800" dirty="0" smtClean="0">
                <a:latin typeface="Arial"/>
                <a:cs typeface="Arial"/>
              </a:rPr>
              <a:t>he</a:t>
            </a:r>
            <a:r>
              <a:rPr lang="en-US" sz="1800" spc="-3" dirty="0" smtClean="0">
                <a:latin typeface="Arial"/>
                <a:cs typeface="Arial"/>
              </a:rPr>
              <a:t> M</a:t>
            </a:r>
            <a:r>
              <a:rPr lang="en-US" sz="1800" spc="3" dirty="0" smtClean="0">
                <a:latin typeface="Arial"/>
                <a:cs typeface="Arial"/>
              </a:rPr>
              <a:t>R</a:t>
            </a:r>
            <a:r>
              <a:rPr lang="en-US" sz="1800" dirty="0" smtClean="0">
                <a:latin typeface="Arial"/>
                <a:cs typeface="Arial"/>
              </a:rPr>
              <a:t>I</a:t>
            </a:r>
            <a:r>
              <a:rPr lang="en-US" sz="1800" spc="-7" dirty="0" smtClean="0">
                <a:latin typeface="Arial"/>
                <a:cs typeface="Arial"/>
              </a:rPr>
              <a:t> </a:t>
            </a:r>
            <a:r>
              <a:rPr lang="en-US" sz="1800" dirty="0" smtClean="0">
                <a:latin typeface="Arial"/>
                <a:cs typeface="Arial"/>
              </a:rPr>
              <a:t>S</a:t>
            </a:r>
            <a:r>
              <a:rPr lang="en-US" sz="1800" spc="-10" dirty="0" smtClean="0">
                <a:latin typeface="Arial"/>
                <a:cs typeface="Arial"/>
              </a:rPr>
              <a:t>u</a:t>
            </a:r>
            <a:r>
              <a:rPr lang="en-US" sz="1800" spc="3" dirty="0" smtClean="0">
                <a:latin typeface="Arial"/>
                <a:cs typeface="Arial"/>
              </a:rPr>
              <a:t>i</a:t>
            </a:r>
            <a:r>
              <a:rPr lang="en-US" sz="1800" spc="-7" dirty="0" smtClean="0">
                <a:latin typeface="Arial"/>
                <a:cs typeface="Arial"/>
              </a:rPr>
              <a:t>t</a:t>
            </a:r>
            <a:r>
              <a:rPr lang="en-US" sz="1800" dirty="0" smtClean="0">
                <a:latin typeface="Arial"/>
                <a:cs typeface="Arial"/>
              </a:rPr>
              <a:t>e</a:t>
            </a:r>
            <a:r>
              <a:rPr lang="en-US" sz="1800" spc="-3" dirty="0" smtClean="0">
                <a:latin typeface="Arial"/>
                <a:cs typeface="Arial"/>
              </a:rPr>
              <a:t> </a:t>
            </a:r>
            <a:r>
              <a:rPr lang="en-US" sz="1800" dirty="0" smtClean="0">
                <a:latin typeface="Arial"/>
                <a:cs typeface="Arial"/>
              </a:rPr>
              <a:t>a</a:t>
            </a:r>
            <a:r>
              <a:rPr lang="en-US" sz="1800" spc="-10" dirty="0" smtClean="0">
                <a:latin typeface="Arial"/>
                <a:cs typeface="Arial"/>
              </a:rPr>
              <a:t>n</a:t>
            </a:r>
            <a:r>
              <a:rPr lang="en-US" sz="1800" dirty="0" smtClean="0">
                <a:latin typeface="Arial"/>
                <a:cs typeface="Arial"/>
              </a:rPr>
              <a:t>d</a:t>
            </a:r>
            <a:r>
              <a:rPr lang="en-US" sz="1800" spc="-3" dirty="0" smtClean="0">
                <a:latin typeface="Arial"/>
                <a:cs typeface="Arial"/>
              </a:rPr>
              <a:t> </a:t>
            </a:r>
            <a:r>
              <a:rPr lang="en-US" sz="1800" dirty="0" smtClean="0">
                <a:latin typeface="Arial"/>
                <a:cs typeface="Arial"/>
              </a:rPr>
              <a:t>sca</a:t>
            </a:r>
            <a:r>
              <a:rPr lang="en-US" sz="1800" spc="-10" dirty="0" smtClean="0">
                <a:latin typeface="Arial"/>
                <a:cs typeface="Arial"/>
              </a:rPr>
              <a:t>n</a:t>
            </a:r>
            <a:r>
              <a:rPr lang="en-US" sz="1800" dirty="0" smtClean="0">
                <a:latin typeface="Arial"/>
                <a:cs typeface="Arial"/>
              </a:rPr>
              <a:t>ner</a:t>
            </a:r>
            <a:r>
              <a:rPr lang="en-US" sz="1800" spc="-14" dirty="0" smtClean="0">
                <a:latin typeface="Arial"/>
                <a:cs typeface="Arial"/>
              </a:rPr>
              <a:t> </a:t>
            </a:r>
            <a:r>
              <a:rPr lang="en-US" sz="1800" spc="3" dirty="0" smtClean="0">
                <a:latin typeface="Arial"/>
                <a:cs typeface="Arial"/>
              </a:rPr>
              <a:t>m</a:t>
            </a:r>
            <a:r>
              <a:rPr lang="en-US" sz="1800" spc="-10" dirty="0" smtClean="0">
                <a:latin typeface="Arial"/>
                <a:cs typeface="Arial"/>
              </a:rPr>
              <a:t>a</a:t>
            </a:r>
            <a:r>
              <a:rPr lang="en-US" sz="1800" dirty="0" smtClean="0">
                <a:latin typeface="Arial"/>
                <a:cs typeface="Arial"/>
              </a:rPr>
              <a:t>gnet</a:t>
            </a:r>
            <a:r>
              <a:rPr lang="en-US" sz="1800" spc="-7" dirty="0" smtClean="0">
                <a:latin typeface="Arial"/>
                <a:cs typeface="Arial"/>
              </a:rPr>
              <a:t> </a:t>
            </a:r>
            <a:r>
              <a:rPr lang="en-US" sz="1800" dirty="0" smtClean="0">
                <a:latin typeface="Arial"/>
                <a:cs typeface="Arial"/>
              </a:rPr>
              <a:t>c</a:t>
            </a:r>
            <a:r>
              <a:rPr lang="en-US" sz="1800" spc="-10" dirty="0" smtClean="0">
                <a:latin typeface="Arial"/>
                <a:cs typeface="Arial"/>
              </a:rPr>
              <a:t>a</a:t>
            </a:r>
            <a:r>
              <a:rPr lang="en-US" sz="1800" dirty="0" smtClean="0">
                <a:latin typeface="Arial"/>
                <a:cs typeface="Arial"/>
              </a:rPr>
              <a:t>n</a:t>
            </a:r>
            <a:r>
              <a:rPr lang="en-US" sz="1800" spc="-3" dirty="0" smtClean="0">
                <a:latin typeface="Arial"/>
                <a:cs typeface="Arial"/>
              </a:rPr>
              <a:t> r</a:t>
            </a:r>
            <a:r>
              <a:rPr lang="en-US" sz="1800" dirty="0" smtClean="0">
                <a:latin typeface="Arial"/>
                <a:cs typeface="Arial"/>
              </a:rPr>
              <a:t>es</a:t>
            </a:r>
            <a:r>
              <a:rPr lang="en-US" sz="1800" spc="-10" dirty="0" smtClean="0">
                <a:latin typeface="Arial"/>
                <a:cs typeface="Arial"/>
              </a:rPr>
              <a:t>u</a:t>
            </a:r>
            <a:r>
              <a:rPr lang="en-US" sz="1800" spc="3" dirty="0" smtClean="0">
                <a:latin typeface="Arial"/>
                <a:cs typeface="Arial"/>
              </a:rPr>
              <a:t>l</a:t>
            </a:r>
            <a:r>
              <a:rPr lang="en-US" sz="1800" dirty="0" smtClean="0">
                <a:latin typeface="Arial"/>
                <a:cs typeface="Arial"/>
              </a:rPr>
              <a:t>t</a:t>
            </a:r>
            <a:r>
              <a:rPr lang="en-US" sz="1800" spc="-7" dirty="0" smtClean="0">
                <a:latin typeface="Arial"/>
                <a:cs typeface="Arial"/>
              </a:rPr>
              <a:t> </a:t>
            </a:r>
            <a:r>
              <a:rPr lang="en-US" sz="1800" spc="3" dirty="0" smtClean="0">
                <a:latin typeface="Arial"/>
                <a:cs typeface="Arial"/>
              </a:rPr>
              <a:t>i</a:t>
            </a:r>
            <a:r>
              <a:rPr lang="en-US" sz="1800" dirty="0" smtClean="0">
                <a:latin typeface="Arial"/>
                <a:cs typeface="Arial"/>
              </a:rPr>
              <a:t>n</a:t>
            </a:r>
            <a:r>
              <a:rPr lang="en-US" sz="1800" spc="-3" dirty="0" smtClean="0">
                <a:latin typeface="Arial"/>
                <a:cs typeface="Arial"/>
              </a:rPr>
              <a:t> </a:t>
            </a:r>
            <a:r>
              <a:rPr lang="en-US" sz="1800" spc="-7" dirty="0" smtClean="0">
                <a:latin typeface="Arial"/>
                <a:cs typeface="Arial"/>
              </a:rPr>
              <a:t>i</a:t>
            </a:r>
            <a:r>
              <a:rPr lang="en-US" sz="1800" dirty="0" smtClean="0">
                <a:latin typeface="Arial"/>
                <a:cs typeface="Arial"/>
              </a:rPr>
              <a:t>n</a:t>
            </a:r>
            <a:r>
              <a:rPr lang="en-US" sz="1800" spc="3" dirty="0" smtClean="0">
                <a:latin typeface="Arial"/>
                <a:cs typeface="Arial"/>
              </a:rPr>
              <a:t>j</a:t>
            </a:r>
            <a:r>
              <a:rPr lang="en-US" sz="1800" dirty="0" smtClean="0">
                <a:latin typeface="Arial"/>
                <a:cs typeface="Arial"/>
              </a:rPr>
              <a:t>u</a:t>
            </a:r>
            <a:r>
              <a:rPr lang="en-US" sz="1800" spc="-3" dirty="0" smtClean="0">
                <a:latin typeface="Arial"/>
                <a:cs typeface="Arial"/>
              </a:rPr>
              <a:t>r</a:t>
            </a:r>
            <a:r>
              <a:rPr lang="en-US" sz="1800" dirty="0" smtClean="0">
                <a:latin typeface="Arial"/>
                <a:cs typeface="Arial"/>
              </a:rPr>
              <a:t>y</a:t>
            </a:r>
            <a:r>
              <a:rPr lang="en-US" sz="1800" spc="-20" dirty="0" smtClean="0">
                <a:latin typeface="Arial"/>
                <a:cs typeface="Arial"/>
              </a:rPr>
              <a:t> </a:t>
            </a:r>
            <a:r>
              <a:rPr lang="en-US" sz="1800" spc="-7" dirty="0" smtClean="0">
                <a:latin typeface="Arial"/>
                <a:cs typeface="Arial"/>
              </a:rPr>
              <a:t>t</a:t>
            </a:r>
            <a:r>
              <a:rPr lang="en-US" sz="1800" dirty="0" smtClean="0">
                <a:latin typeface="Arial"/>
                <a:cs typeface="Arial"/>
              </a:rPr>
              <a:t>o</a:t>
            </a:r>
            <a:r>
              <a:rPr lang="en-US" sz="1800" spc="-3" dirty="0" smtClean="0">
                <a:latin typeface="Arial"/>
                <a:cs typeface="Arial"/>
              </a:rPr>
              <a:t> </a:t>
            </a:r>
            <a:r>
              <a:rPr lang="en-US" sz="1800" spc="-7" dirty="0" smtClean="0">
                <a:latin typeface="Arial"/>
                <a:cs typeface="Arial"/>
              </a:rPr>
              <a:t>t</a:t>
            </a:r>
            <a:r>
              <a:rPr lang="en-US" sz="1800" dirty="0" smtClean="0">
                <a:latin typeface="Arial"/>
                <a:cs typeface="Arial"/>
              </a:rPr>
              <a:t>hose</a:t>
            </a:r>
            <a:r>
              <a:rPr lang="en-US" sz="1800" spc="-3" dirty="0" smtClean="0">
                <a:latin typeface="Arial"/>
                <a:cs typeface="Arial"/>
              </a:rPr>
              <a:t> </a:t>
            </a:r>
            <a:r>
              <a:rPr lang="en-US" sz="1800" spc="-7" dirty="0" smtClean="0">
                <a:latin typeface="Arial"/>
                <a:cs typeface="Arial"/>
              </a:rPr>
              <a:t>w</a:t>
            </a:r>
            <a:r>
              <a:rPr lang="en-US" sz="1800" dirty="0" smtClean="0">
                <a:latin typeface="Arial"/>
                <a:cs typeface="Arial"/>
              </a:rPr>
              <a:t>ho</a:t>
            </a:r>
            <a:r>
              <a:rPr lang="en-US" sz="1800" spc="-3" dirty="0" smtClean="0">
                <a:latin typeface="Arial"/>
                <a:cs typeface="Arial"/>
              </a:rPr>
              <a:t> m</a:t>
            </a:r>
            <a:r>
              <a:rPr lang="en-US" sz="1800" dirty="0" smtClean="0">
                <a:latin typeface="Arial"/>
                <a:cs typeface="Arial"/>
              </a:rPr>
              <a:t>ay</a:t>
            </a:r>
            <a:r>
              <a:rPr lang="en-US" sz="1800" spc="-14" dirty="0" smtClean="0">
                <a:latin typeface="Arial"/>
                <a:cs typeface="Arial"/>
              </a:rPr>
              <a:t> </a:t>
            </a:r>
            <a:r>
              <a:rPr lang="en-US" sz="1800" dirty="0" smtClean="0">
                <a:latin typeface="Arial"/>
                <a:cs typeface="Arial"/>
              </a:rPr>
              <a:t>ha</a:t>
            </a:r>
            <a:r>
              <a:rPr lang="en-US" sz="1800" spc="-10" dirty="0" smtClean="0">
                <a:latin typeface="Arial"/>
                <a:cs typeface="Arial"/>
              </a:rPr>
              <a:t>v</a:t>
            </a:r>
            <a:r>
              <a:rPr lang="en-US" sz="1800" dirty="0" smtClean="0">
                <a:latin typeface="Arial"/>
                <a:cs typeface="Arial"/>
              </a:rPr>
              <a:t>e con</a:t>
            </a:r>
            <a:r>
              <a:rPr lang="en-US" sz="1800" spc="-10" dirty="0" smtClean="0">
                <a:latin typeface="Arial"/>
                <a:cs typeface="Arial"/>
              </a:rPr>
              <a:t>d</a:t>
            </a:r>
            <a:r>
              <a:rPr lang="en-US" sz="1800" spc="3" dirty="0" smtClean="0">
                <a:latin typeface="Arial"/>
                <a:cs typeface="Arial"/>
              </a:rPr>
              <a:t>i</a:t>
            </a:r>
            <a:r>
              <a:rPr lang="en-US" sz="1800" spc="-7" dirty="0" smtClean="0">
                <a:latin typeface="Arial"/>
                <a:cs typeface="Arial"/>
              </a:rPr>
              <a:t>t</a:t>
            </a:r>
            <a:r>
              <a:rPr lang="en-US" sz="1800" spc="3" dirty="0" smtClean="0">
                <a:latin typeface="Arial"/>
                <a:cs typeface="Arial"/>
              </a:rPr>
              <a:t>i</a:t>
            </a:r>
            <a:r>
              <a:rPr lang="en-US" sz="1800" spc="-10" dirty="0" smtClean="0">
                <a:latin typeface="Arial"/>
                <a:cs typeface="Arial"/>
              </a:rPr>
              <a:t>o</a:t>
            </a:r>
            <a:r>
              <a:rPr lang="en-US" sz="1800" dirty="0" smtClean="0">
                <a:latin typeface="Arial"/>
                <a:cs typeface="Arial"/>
              </a:rPr>
              <a:t>ns</a:t>
            </a:r>
            <a:r>
              <a:rPr lang="en-US" sz="1800" spc="-3" dirty="0" smtClean="0">
                <a:latin typeface="Arial"/>
                <a:cs typeface="Arial"/>
              </a:rPr>
              <a:t> </a:t>
            </a:r>
            <a:r>
              <a:rPr lang="en-US" sz="1800" spc="-7" dirty="0" smtClean="0">
                <a:latin typeface="Arial"/>
                <a:cs typeface="Arial"/>
              </a:rPr>
              <a:t>t</a:t>
            </a:r>
            <a:r>
              <a:rPr lang="en-US" sz="1800" dirty="0" smtClean="0">
                <a:latin typeface="Arial"/>
                <a:cs typeface="Arial"/>
              </a:rPr>
              <a:t>hat</a:t>
            </a:r>
            <a:r>
              <a:rPr lang="en-US" sz="1800" spc="-7" dirty="0" smtClean="0">
                <a:latin typeface="Arial"/>
                <a:cs typeface="Arial"/>
              </a:rPr>
              <a:t> </a:t>
            </a:r>
            <a:r>
              <a:rPr lang="en-US" sz="1800" dirty="0" smtClean="0">
                <a:latin typeface="Arial"/>
                <a:cs typeface="Arial"/>
              </a:rPr>
              <a:t>a</a:t>
            </a:r>
            <a:r>
              <a:rPr lang="en-US" sz="1800" spc="-3" dirty="0" smtClean="0">
                <a:latin typeface="Arial"/>
                <a:cs typeface="Arial"/>
              </a:rPr>
              <a:t>r</a:t>
            </a:r>
            <a:r>
              <a:rPr lang="en-US" sz="1800" dirty="0" smtClean="0">
                <a:latin typeface="Arial"/>
                <a:cs typeface="Arial"/>
              </a:rPr>
              <a:t>e</a:t>
            </a:r>
            <a:r>
              <a:rPr lang="en-US" sz="1800" spc="-3" dirty="0" smtClean="0">
                <a:latin typeface="Arial"/>
                <a:cs typeface="Arial"/>
              </a:rPr>
              <a:t> </a:t>
            </a:r>
            <a:r>
              <a:rPr lang="en-US" sz="1800" dirty="0" smtClean="0">
                <a:latin typeface="Arial"/>
                <a:cs typeface="Arial"/>
              </a:rPr>
              <a:t>u</a:t>
            </a:r>
            <a:r>
              <a:rPr lang="en-US" sz="1800" spc="-10" dirty="0" smtClean="0">
                <a:latin typeface="Arial"/>
                <a:cs typeface="Arial"/>
              </a:rPr>
              <a:t>n</a:t>
            </a:r>
            <a:r>
              <a:rPr lang="en-US" sz="1800" dirty="0" smtClean="0">
                <a:latin typeface="Arial"/>
                <a:cs typeface="Arial"/>
              </a:rPr>
              <a:t>s</a:t>
            </a:r>
            <a:r>
              <a:rPr lang="en-US" sz="1800" spc="-10" dirty="0" smtClean="0">
                <a:latin typeface="Arial"/>
                <a:cs typeface="Arial"/>
              </a:rPr>
              <a:t>a</a:t>
            </a:r>
            <a:r>
              <a:rPr lang="en-US" sz="1800" spc="3" dirty="0" smtClean="0">
                <a:latin typeface="Arial"/>
                <a:cs typeface="Arial"/>
              </a:rPr>
              <a:t>f</a:t>
            </a:r>
            <a:r>
              <a:rPr lang="en-US" sz="1800" dirty="0" smtClean="0">
                <a:latin typeface="Arial"/>
                <a:cs typeface="Arial"/>
              </a:rPr>
              <a:t>e</a:t>
            </a:r>
            <a:r>
              <a:rPr lang="en-US" sz="1800" spc="-10" dirty="0" smtClean="0">
                <a:latin typeface="Arial"/>
                <a:cs typeface="Arial"/>
              </a:rPr>
              <a:t> </a:t>
            </a:r>
            <a:r>
              <a:rPr lang="en-US" sz="1800" spc="3" dirty="0" smtClean="0">
                <a:latin typeface="Arial"/>
                <a:cs typeface="Arial"/>
              </a:rPr>
              <a:t>f</a:t>
            </a:r>
            <a:r>
              <a:rPr lang="en-US" sz="1800" dirty="0" smtClean="0">
                <a:latin typeface="Arial"/>
                <a:cs typeface="Arial"/>
              </a:rPr>
              <a:t>or</a:t>
            </a:r>
            <a:r>
              <a:rPr lang="en-US" sz="1800" spc="-7" dirty="0" smtClean="0">
                <a:latin typeface="Arial"/>
                <a:cs typeface="Arial"/>
              </a:rPr>
              <a:t> t</a:t>
            </a:r>
            <a:r>
              <a:rPr lang="en-US" sz="1800" dirty="0" smtClean="0">
                <a:latin typeface="Arial"/>
                <a:cs typeface="Arial"/>
              </a:rPr>
              <a:t>he</a:t>
            </a:r>
            <a:r>
              <a:rPr lang="en-US" sz="1800" spc="-7" dirty="0" smtClean="0">
                <a:latin typeface="Arial"/>
                <a:cs typeface="Arial"/>
              </a:rPr>
              <a:t> </a:t>
            </a:r>
            <a:r>
              <a:rPr lang="en-US" sz="1800" spc="-3" dirty="0" smtClean="0">
                <a:latin typeface="Arial"/>
                <a:cs typeface="Arial"/>
              </a:rPr>
              <a:t>M</a:t>
            </a:r>
            <a:r>
              <a:rPr lang="en-US" sz="1800" dirty="0" smtClean="0">
                <a:latin typeface="Arial"/>
                <a:cs typeface="Arial"/>
              </a:rPr>
              <a:t>R </a:t>
            </a:r>
            <a:r>
              <a:rPr lang="en-US" sz="1800" spc="-10" dirty="0" smtClean="0">
                <a:latin typeface="Arial"/>
                <a:cs typeface="Arial"/>
              </a:rPr>
              <a:t>e</a:t>
            </a:r>
            <a:r>
              <a:rPr lang="en-US" sz="1800" dirty="0" smtClean="0">
                <a:latin typeface="Arial"/>
                <a:cs typeface="Arial"/>
              </a:rPr>
              <a:t>n</a:t>
            </a:r>
            <a:r>
              <a:rPr lang="en-US" sz="1800" spc="-10" dirty="0" smtClean="0">
                <a:latin typeface="Arial"/>
                <a:cs typeface="Arial"/>
              </a:rPr>
              <a:t>v</a:t>
            </a:r>
            <a:r>
              <a:rPr lang="en-US" sz="1800" spc="3" dirty="0" smtClean="0">
                <a:latin typeface="Arial"/>
                <a:cs typeface="Arial"/>
              </a:rPr>
              <a:t>i</a:t>
            </a:r>
            <a:r>
              <a:rPr lang="en-US" sz="1800" spc="-3" dirty="0" smtClean="0">
                <a:latin typeface="Arial"/>
                <a:cs typeface="Arial"/>
              </a:rPr>
              <a:t>r</a:t>
            </a:r>
            <a:r>
              <a:rPr lang="en-US" sz="1800" dirty="0" smtClean="0">
                <a:latin typeface="Arial"/>
                <a:cs typeface="Arial"/>
              </a:rPr>
              <a:t>o</a:t>
            </a:r>
            <a:r>
              <a:rPr lang="en-US" sz="1800" spc="-10" dirty="0" smtClean="0">
                <a:latin typeface="Arial"/>
                <a:cs typeface="Arial"/>
              </a:rPr>
              <a:t>n</a:t>
            </a:r>
            <a:r>
              <a:rPr lang="en-US" sz="1800" spc="3" dirty="0" smtClean="0">
                <a:latin typeface="Arial"/>
                <a:cs typeface="Arial"/>
              </a:rPr>
              <a:t>m</a:t>
            </a:r>
            <a:r>
              <a:rPr lang="en-US" sz="1800" spc="-10" dirty="0" smtClean="0">
                <a:latin typeface="Arial"/>
                <a:cs typeface="Arial"/>
              </a:rPr>
              <a:t>e</a:t>
            </a:r>
            <a:r>
              <a:rPr lang="en-US" sz="1800" dirty="0" smtClean="0">
                <a:latin typeface="Arial"/>
                <a:cs typeface="Arial"/>
              </a:rPr>
              <a:t>n</a:t>
            </a:r>
            <a:r>
              <a:rPr lang="en-US" sz="1800" spc="-7" dirty="0" smtClean="0">
                <a:latin typeface="Arial"/>
                <a:cs typeface="Arial"/>
              </a:rPr>
              <a:t>t</a:t>
            </a:r>
            <a:r>
              <a:rPr lang="en-US" sz="1800" dirty="0" smtClean="0">
                <a:latin typeface="Arial"/>
                <a:cs typeface="Arial"/>
              </a:rPr>
              <a:t>,</a:t>
            </a:r>
            <a:r>
              <a:rPr lang="en-US" sz="1800" spc="-7" dirty="0" smtClean="0">
                <a:latin typeface="Arial"/>
                <a:cs typeface="Arial"/>
              </a:rPr>
              <a:t> </a:t>
            </a:r>
            <a:r>
              <a:rPr lang="en-US" sz="1800" dirty="0" smtClean="0">
                <a:latin typeface="Arial"/>
                <a:cs typeface="Arial"/>
              </a:rPr>
              <a:t>d</a:t>
            </a:r>
            <a:r>
              <a:rPr lang="en-US" sz="1800" spc="-10" dirty="0" smtClean="0">
                <a:latin typeface="Arial"/>
                <a:cs typeface="Arial"/>
              </a:rPr>
              <a:t>a</a:t>
            </a:r>
            <a:r>
              <a:rPr lang="en-US" sz="1800" spc="3" dirty="0" smtClean="0">
                <a:latin typeface="Arial"/>
                <a:cs typeface="Arial"/>
              </a:rPr>
              <a:t>m</a:t>
            </a:r>
            <a:r>
              <a:rPr lang="en-US" sz="1800" dirty="0" smtClean="0">
                <a:latin typeface="Arial"/>
                <a:cs typeface="Arial"/>
              </a:rPr>
              <a:t>a</a:t>
            </a:r>
            <a:r>
              <a:rPr lang="en-US" sz="1800" spc="-10" dirty="0" smtClean="0">
                <a:latin typeface="Arial"/>
                <a:cs typeface="Arial"/>
              </a:rPr>
              <a:t>g</a:t>
            </a:r>
            <a:r>
              <a:rPr lang="en-US" sz="1800" dirty="0" smtClean="0">
                <a:latin typeface="Arial"/>
                <a:cs typeface="Arial"/>
              </a:rPr>
              <a:t>e</a:t>
            </a:r>
            <a:r>
              <a:rPr lang="en-US" sz="1800" spc="-3" dirty="0" smtClean="0">
                <a:latin typeface="Arial"/>
                <a:cs typeface="Arial"/>
              </a:rPr>
              <a:t> </a:t>
            </a:r>
            <a:r>
              <a:rPr lang="en-US" sz="1800" spc="-7" dirty="0" smtClean="0">
                <a:latin typeface="Arial"/>
                <a:cs typeface="Arial"/>
              </a:rPr>
              <a:t>t</a:t>
            </a:r>
            <a:r>
              <a:rPr lang="en-US" sz="1800" dirty="0" smtClean="0">
                <a:latin typeface="Arial"/>
                <a:cs typeface="Arial"/>
              </a:rPr>
              <a:t>o</a:t>
            </a:r>
            <a:r>
              <a:rPr lang="en-US" sz="1800" spc="-3" dirty="0" smtClean="0">
                <a:latin typeface="Arial"/>
                <a:cs typeface="Arial"/>
              </a:rPr>
              <a:t> </a:t>
            </a:r>
            <a:r>
              <a:rPr lang="en-US" sz="1800" dirty="0" smtClean="0">
                <a:latin typeface="Arial"/>
                <a:cs typeface="Arial"/>
              </a:rPr>
              <a:t>pe</a:t>
            </a:r>
            <a:r>
              <a:rPr lang="en-US" sz="1800" spc="-3" dirty="0" smtClean="0">
                <a:latin typeface="Arial"/>
                <a:cs typeface="Arial"/>
              </a:rPr>
              <a:t>r</a:t>
            </a:r>
            <a:r>
              <a:rPr lang="en-US" sz="1800" dirty="0" smtClean="0">
                <a:latin typeface="Arial"/>
                <a:cs typeface="Arial"/>
              </a:rPr>
              <a:t>s</a:t>
            </a:r>
            <a:r>
              <a:rPr lang="en-US" sz="1800" spc="-10" dirty="0" smtClean="0">
                <a:latin typeface="Arial"/>
                <a:cs typeface="Arial"/>
              </a:rPr>
              <a:t>o</a:t>
            </a:r>
            <a:r>
              <a:rPr lang="en-US" sz="1800" dirty="0" smtClean="0">
                <a:latin typeface="Arial"/>
                <a:cs typeface="Arial"/>
              </a:rPr>
              <a:t>nal</a:t>
            </a:r>
            <a:r>
              <a:rPr lang="en-US" sz="1800" spc="-10" dirty="0" smtClean="0">
                <a:latin typeface="Arial"/>
                <a:cs typeface="Arial"/>
              </a:rPr>
              <a:t> </a:t>
            </a:r>
            <a:r>
              <a:rPr lang="en-US" sz="1800" spc="3" dirty="0" smtClean="0">
                <a:latin typeface="Arial"/>
                <a:cs typeface="Arial"/>
              </a:rPr>
              <a:t>i</a:t>
            </a:r>
            <a:r>
              <a:rPr lang="en-US" sz="1800" spc="-7" dirty="0" smtClean="0">
                <a:latin typeface="Arial"/>
                <a:cs typeface="Arial"/>
              </a:rPr>
              <a:t>t</a:t>
            </a:r>
            <a:r>
              <a:rPr lang="en-US" sz="1800" spc="-10" dirty="0" smtClean="0">
                <a:latin typeface="Arial"/>
                <a:cs typeface="Arial"/>
              </a:rPr>
              <a:t>e</a:t>
            </a:r>
            <a:r>
              <a:rPr lang="en-US" sz="1800" spc="3" dirty="0" smtClean="0">
                <a:latin typeface="Arial"/>
                <a:cs typeface="Arial"/>
              </a:rPr>
              <a:t>m</a:t>
            </a:r>
            <a:r>
              <a:rPr lang="en-US" sz="1800" dirty="0" smtClean="0">
                <a:latin typeface="Arial"/>
                <a:cs typeface="Arial"/>
              </a:rPr>
              <a:t>s</a:t>
            </a:r>
            <a:r>
              <a:rPr lang="en-US" sz="1800" spc="-14" dirty="0" smtClean="0">
                <a:latin typeface="Arial"/>
                <a:cs typeface="Arial"/>
              </a:rPr>
              <a:t> </a:t>
            </a:r>
            <a:r>
              <a:rPr lang="en-US" sz="1800" spc="-7" dirty="0" smtClean="0">
                <a:latin typeface="Arial"/>
                <a:cs typeface="Arial"/>
              </a:rPr>
              <a:t>t</a:t>
            </a:r>
            <a:r>
              <a:rPr lang="en-US" sz="1800" dirty="0" smtClean="0">
                <a:latin typeface="Arial"/>
                <a:cs typeface="Arial"/>
              </a:rPr>
              <a:t>hat</a:t>
            </a:r>
            <a:r>
              <a:rPr lang="en-US" sz="1800" spc="-7" dirty="0" smtClean="0">
                <a:latin typeface="Arial"/>
                <a:cs typeface="Arial"/>
              </a:rPr>
              <a:t> </a:t>
            </a:r>
            <a:r>
              <a:rPr lang="en-US" sz="1800" dirty="0" smtClean="0">
                <a:latin typeface="Arial"/>
                <a:cs typeface="Arial"/>
              </a:rPr>
              <a:t>can</a:t>
            </a:r>
            <a:r>
              <a:rPr lang="en-US" sz="1800" spc="-3" dirty="0" smtClean="0">
                <a:latin typeface="Arial"/>
                <a:cs typeface="Arial"/>
              </a:rPr>
              <a:t> </a:t>
            </a:r>
            <a:r>
              <a:rPr lang="en-US" sz="1800" dirty="0" smtClean="0">
                <a:latin typeface="Arial"/>
                <a:cs typeface="Arial"/>
              </a:rPr>
              <a:t>be</a:t>
            </a:r>
            <a:r>
              <a:rPr lang="en-US" sz="1800" spc="-3" dirty="0" smtClean="0">
                <a:latin typeface="Arial"/>
                <a:cs typeface="Arial"/>
              </a:rPr>
              <a:t> </a:t>
            </a:r>
            <a:r>
              <a:rPr lang="en-US" sz="1800" dirty="0" smtClean="0">
                <a:latin typeface="Arial"/>
                <a:cs typeface="Arial"/>
              </a:rPr>
              <a:t>a</a:t>
            </a:r>
            <a:r>
              <a:rPr lang="en-US" sz="1800" spc="-7" dirty="0" smtClean="0">
                <a:latin typeface="Arial"/>
                <a:cs typeface="Arial"/>
              </a:rPr>
              <a:t>f</a:t>
            </a:r>
            <a:r>
              <a:rPr lang="en-US" sz="1800" spc="3" dirty="0" smtClean="0">
                <a:latin typeface="Arial"/>
                <a:cs typeface="Arial"/>
              </a:rPr>
              <a:t>f</a:t>
            </a:r>
            <a:r>
              <a:rPr lang="en-US" sz="1800" spc="-10" dirty="0" smtClean="0">
                <a:latin typeface="Arial"/>
                <a:cs typeface="Arial"/>
              </a:rPr>
              <a:t>e</a:t>
            </a:r>
            <a:r>
              <a:rPr lang="en-US" sz="1800" dirty="0" smtClean="0">
                <a:latin typeface="Arial"/>
                <a:cs typeface="Arial"/>
              </a:rPr>
              <a:t>c</a:t>
            </a:r>
            <a:r>
              <a:rPr lang="en-US" sz="1800" spc="-7" dirty="0" smtClean="0">
                <a:latin typeface="Arial"/>
                <a:cs typeface="Arial"/>
              </a:rPr>
              <a:t>t</a:t>
            </a:r>
            <a:r>
              <a:rPr lang="en-US" sz="1800" dirty="0" smtClean="0">
                <a:latin typeface="Arial"/>
                <a:cs typeface="Arial"/>
              </a:rPr>
              <a:t>ed</a:t>
            </a:r>
            <a:r>
              <a:rPr lang="en-US" sz="1800" spc="-3" dirty="0" smtClean="0">
                <a:latin typeface="Arial"/>
                <a:cs typeface="Arial"/>
              </a:rPr>
              <a:t> </a:t>
            </a:r>
            <a:r>
              <a:rPr lang="en-US" sz="1800" dirty="0" smtClean="0">
                <a:latin typeface="Arial"/>
                <a:cs typeface="Arial"/>
              </a:rPr>
              <a:t>by</a:t>
            </a:r>
            <a:r>
              <a:rPr lang="en-US" sz="1800" spc="-14" dirty="0" smtClean="0">
                <a:latin typeface="Arial"/>
                <a:cs typeface="Arial"/>
              </a:rPr>
              <a:t> </a:t>
            </a:r>
            <a:r>
              <a:rPr lang="en-US" sz="1800" spc="-7" dirty="0" smtClean="0">
                <a:latin typeface="Arial"/>
                <a:cs typeface="Arial"/>
              </a:rPr>
              <a:t>t</a:t>
            </a:r>
            <a:r>
              <a:rPr lang="en-US" sz="1800" dirty="0" smtClean="0">
                <a:latin typeface="Arial"/>
                <a:cs typeface="Arial"/>
              </a:rPr>
              <a:t>he </a:t>
            </a:r>
            <a:r>
              <a:rPr lang="en-US" sz="1800" spc="3" dirty="0" smtClean="0">
                <a:latin typeface="Arial"/>
                <a:cs typeface="Arial"/>
              </a:rPr>
              <a:t>m</a:t>
            </a:r>
            <a:r>
              <a:rPr lang="en-US" sz="1800" spc="-10" dirty="0" smtClean="0">
                <a:latin typeface="Arial"/>
                <a:cs typeface="Arial"/>
              </a:rPr>
              <a:t>a</a:t>
            </a:r>
            <a:r>
              <a:rPr lang="en-US" sz="1800" dirty="0" smtClean="0">
                <a:latin typeface="Arial"/>
                <a:cs typeface="Arial"/>
              </a:rPr>
              <a:t>gne</a:t>
            </a:r>
            <a:r>
              <a:rPr lang="en-US" sz="1800" spc="-14" dirty="0" smtClean="0">
                <a:latin typeface="Arial"/>
                <a:cs typeface="Arial"/>
              </a:rPr>
              <a:t>t</a:t>
            </a:r>
            <a:r>
              <a:rPr lang="en-US" sz="1800" spc="3" dirty="0" smtClean="0">
                <a:latin typeface="Arial"/>
                <a:cs typeface="Arial"/>
              </a:rPr>
              <a:t>i</a:t>
            </a:r>
            <a:r>
              <a:rPr lang="en-US" sz="1800" dirty="0" smtClean="0">
                <a:latin typeface="Arial"/>
                <a:cs typeface="Arial"/>
              </a:rPr>
              <a:t>c</a:t>
            </a:r>
            <a:r>
              <a:rPr lang="en-US" sz="1800" spc="-3" dirty="0" smtClean="0">
                <a:latin typeface="Arial"/>
                <a:cs typeface="Arial"/>
              </a:rPr>
              <a:t> </a:t>
            </a:r>
            <a:r>
              <a:rPr lang="en-US" sz="1800" spc="-7" dirty="0" smtClean="0">
                <a:latin typeface="Arial"/>
                <a:cs typeface="Arial"/>
              </a:rPr>
              <a:t>f</a:t>
            </a:r>
            <a:r>
              <a:rPr lang="en-US" sz="1800" spc="3" dirty="0" smtClean="0">
                <a:latin typeface="Arial"/>
                <a:cs typeface="Arial"/>
              </a:rPr>
              <a:t>i</a:t>
            </a:r>
            <a:r>
              <a:rPr lang="en-US" sz="1800" spc="-10" dirty="0" smtClean="0">
                <a:latin typeface="Arial"/>
                <a:cs typeface="Arial"/>
              </a:rPr>
              <a:t>e</a:t>
            </a:r>
            <a:r>
              <a:rPr lang="en-US" sz="1800" spc="3" dirty="0" smtClean="0">
                <a:latin typeface="Arial"/>
                <a:cs typeface="Arial"/>
              </a:rPr>
              <a:t>l</a:t>
            </a:r>
            <a:r>
              <a:rPr lang="en-US" sz="1800" dirty="0" smtClean="0">
                <a:latin typeface="Arial"/>
                <a:cs typeface="Arial"/>
              </a:rPr>
              <a:t>d,</a:t>
            </a:r>
            <a:r>
              <a:rPr lang="en-US" sz="1800" spc="-7" dirty="0" smtClean="0">
                <a:latin typeface="Arial"/>
                <a:cs typeface="Arial"/>
              </a:rPr>
              <a:t> </a:t>
            </a:r>
            <a:r>
              <a:rPr lang="en-US" sz="1800" dirty="0" smtClean="0">
                <a:latin typeface="Arial"/>
                <a:cs typeface="Arial"/>
              </a:rPr>
              <a:t>and</a:t>
            </a:r>
            <a:r>
              <a:rPr lang="en-US" sz="1800" spc="-3" dirty="0" smtClean="0">
                <a:latin typeface="Arial"/>
                <a:cs typeface="Arial"/>
              </a:rPr>
              <a:t> </a:t>
            </a:r>
            <a:r>
              <a:rPr lang="en-US" sz="1800" spc="-10" dirty="0" smtClean="0">
                <a:latin typeface="Arial"/>
                <a:cs typeface="Arial"/>
              </a:rPr>
              <a:t>da</a:t>
            </a:r>
            <a:r>
              <a:rPr lang="en-US" sz="1800" spc="3" dirty="0" smtClean="0">
                <a:latin typeface="Arial"/>
                <a:cs typeface="Arial"/>
              </a:rPr>
              <a:t>m</a:t>
            </a:r>
            <a:r>
              <a:rPr lang="en-US" sz="1800" spc="-10" dirty="0" smtClean="0">
                <a:latin typeface="Arial"/>
                <a:cs typeface="Arial"/>
              </a:rPr>
              <a:t>a</a:t>
            </a:r>
            <a:r>
              <a:rPr lang="en-US" sz="1800" dirty="0" smtClean="0">
                <a:latin typeface="Arial"/>
                <a:cs typeface="Arial"/>
              </a:rPr>
              <a:t>ge</a:t>
            </a:r>
            <a:r>
              <a:rPr lang="en-US" sz="1800" spc="-3" dirty="0" smtClean="0">
                <a:latin typeface="Arial"/>
                <a:cs typeface="Arial"/>
              </a:rPr>
              <a:t> </a:t>
            </a:r>
            <a:r>
              <a:rPr lang="en-US" sz="1800" spc="-7" dirty="0" smtClean="0">
                <a:latin typeface="Arial"/>
                <a:cs typeface="Arial"/>
              </a:rPr>
              <a:t>t</a:t>
            </a:r>
            <a:r>
              <a:rPr lang="en-US" sz="1800" dirty="0" smtClean="0">
                <a:latin typeface="Arial"/>
                <a:cs typeface="Arial"/>
              </a:rPr>
              <a:t>o</a:t>
            </a:r>
            <a:r>
              <a:rPr lang="en-US" sz="1800" spc="-3" dirty="0" smtClean="0">
                <a:latin typeface="Arial"/>
                <a:cs typeface="Arial"/>
              </a:rPr>
              <a:t> </a:t>
            </a:r>
            <a:r>
              <a:rPr lang="en-US" sz="1800" spc="-7" dirty="0" smtClean="0">
                <a:latin typeface="Arial"/>
                <a:cs typeface="Arial"/>
              </a:rPr>
              <a:t>t</a:t>
            </a:r>
            <a:r>
              <a:rPr lang="en-US" sz="1800" dirty="0" smtClean="0">
                <a:latin typeface="Arial"/>
                <a:cs typeface="Arial"/>
              </a:rPr>
              <a:t>he</a:t>
            </a:r>
            <a:r>
              <a:rPr lang="en-US" sz="1800" spc="-3" dirty="0" smtClean="0">
                <a:latin typeface="Arial"/>
                <a:cs typeface="Arial"/>
              </a:rPr>
              <a:t> </a:t>
            </a:r>
            <a:r>
              <a:rPr lang="en-US" sz="1800" dirty="0" smtClean="0">
                <a:latin typeface="Arial"/>
                <a:cs typeface="Arial"/>
              </a:rPr>
              <a:t>sca</a:t>
            </a:r>
            <a:r>
              <a:rPr lang="en-US" sz="1800" spc="-10" dirty="0" smtClean="0">
                <a:latin typeface="Arial"/>
                <a:cs typeface="Arial"/>
              </a:rPr>
              <a:t>n</a:t>
            </a:r>
            <a:r>
              <a:rPr lang="en-US" sz="1800" dirty="0" smtClean="0">
                <a:latin typeface="Arial"/>
                <a:cs typeface="Arial"/>
              </a:rPr>
              <a:t>ner</a:t>
            </a:r>
            <a:r>
              <a:rPr lang="en-US" sz="1800" spc="-7" dirty="0" smtClean="0">
                <a:latin typeface="Arial"/>
                <a:cs typeface="Arial"/>
              </a:rPr>
              <a:t> </a:t>
            </a:r>
            <a:r>
              <a:rPr lang="en-US" sz="1800" spc="-3" dirty="0" smtClean="0">
                <a:latin typeface="Arial"/>
                <a:cs typeface="Arial"/>
              </a:rPr>
              <a:t>r</a:t>
            </a:r>
            <a:r>
              <a:rPr lang="en-US" sz="1800" dirty="0" smtClean="0">
                <a:latin typeface="Arial"/>
                <a:cs typeface="Arial"/>
              </a:rPr>
              <a:t>es</a:t>
            </a:r>
            <a:r>
              <a:rPr lang="en-US" sz="1800" spc="-10" dirty="0" smtClean="0">
                <a:latin typeface="Arial"/>
                <a:cs typeface="Arial"/>
              </a:rPr>
              <a:t>u</a:t>
            </a:r>
            <a:r>
              <a:rPr lang="en-US" sz="1800" spc="3" dirty="0" smtClean="0">
                <a:latin typeface="Arial"/>
                <a:cs typeface="Arial"/>
              </a:rPr>
              <a:t>l</a:t>
            </a:r>
            <a:r>
              <a:rPr lang="en-US" sz="1800" spc="-7" dirty="0" smtClean="0">
                <a:latin typeface="Arial"/>
                <a:cs typeface="Arial"/>
              </a:rPr>
              <a:t>t</a:t>
            </a:r>
            <a:r>
              <a:rPr lang="en-US" sz="1800" spc="3" dirty="0" smtClean="0">
                <a:latin typeface="Arial"/>
                <a:cs typeface="Arial"/>
              </a:rPr>
              <a:t>i</a:t>
            </a:r>
            <a:r>
              <a:rPr lang="en-US" sz="1800" spc="-10" dirty="0" smtClean="0">
                <a:latin typeface="Arial"/>
                <a:cs typeface="Arial"/>
              </a:rPr>
              <a:t>n</a:t>
            </a:r>
            <a:r>
              <a:rPr lang="en-US" sz="1800" dirty="0" smtClean="0">
                <a:latin typeface="Arial"/>
                <a:cs typeface="Arial"/>
              </a:rPr>
              <a:t>g</a:t>
            </a:r>
            <a:r>
              <a:rPr lang="en-US" sz="1800" spc="-3" dirty="0" smtClean="0">
                <a:latin typeface="Arial"/>
                <a:cs typeface="Arial"/>
              </a:rPr>
              <a:t> </a:t>
            </a:r>
            <a:r>
              <a:rPr lang="en-US" sz="1800" spc="3" dirty="0" smtClean="0">
                <a:latin typeface="Arial"/>
                <a:cs typeface="Arial"/>
              </a:rPr>
              <a:t>f</a:t>
            </a:r>
            <a:r>
              <a:rPr lang="en-US" sz="1800" spc="-3" dirty="0" smtClean="0">
                <a:latin typeface="Arial"/>
                <a:cs typeface="Arial"/>
              </a:rPr>
              <a:t>r</a:t>
            </a:r>
            <a:r>
              <a:rPr lang="en-US" sz="1800" spc="-10" dirty="0" smtClean="0">
                <a:latin typeface="Arial"/>
                <a:cs typeface="Arial"/>
              </a:rPr>
              <a:t>o</a:t>
            </a:r>
            <a:r>
              <a:rPr lang="en-US" sz="1800" dirty="0" smtClean="0">
                <a:latin typeface="Arial"/>
                <a:cs typeface="Arial"/>
              </a:rPr>
              <a:t>m a</a:t>
            </a:r>
            <a:r>
              <a:rPr lang="en-US" sz="1800" spc="-3" dirty="0" smtClean="0">
                <a:latin typeface="Arial"/>
                <a:cs typeface="Arial"/>
              </a:rPr>
              <a:t> </a:t>
            </a:r>
            <a:r>
              <a:rPr lang="en-US" sz="1800" spc="-7" dirty="0" smtClean="0">
                <a:latin typeface="Arial"/>
                <a:cs typeface="Arial"/>
              </a:rPr>
              <a:t>f</a:t>
            </a:r>
            <a:r>
              <a:rPr lang="en-US" sz="1800" dirty="0" smtClean="0">
                <a:latin typeface="Arial"/>
                <a:cs typeface="Arial"/>
              </a:rPr>
              <a:t>e</a:t>
            </a:r>
            <a:r>
              <a:rPr lang="en-US" sz="1800" spc="-3" dirty="0" smtClean="0">
                <a:latin typeface="Arial"/>
                <a:cs typeface="Arial"/>
              </a:rPr>
              <a:t>rr</a:t>
            </a:r>
            <a:r>
              <a:rPr lang="en-US" sz="1800" spc="-10" dirty="0" smtClean="0">
                <a:latin typeface="Arial"/>
                <a:cs typeface="Arial"/>
              </a:rPr>
              <a:t>o</a:t>
            </a:r>
            <a:r>
              <a:rPr lang="en-US" sz="1800" spc="3" dirty="0" smtClean="0">
                <a:latin typeface="Arial"/>
                <a:cs typeface="Arial"/>
              </a:rPr>
              <a:t>m</a:t>
            </a:r>
            <a:r>
              <a:rPr lang="en-US" sz="1800" spc="-10" dirty="0" smtClean="0">
                <a:latin typeface="Arial"/>
                <a:cs typeface="Arial"/>
              </a:rPr>
              <a:t>a</a:t>
            </a:r>
            <a:r>
              <a:rPr lang="en-US" sz="1800" dirty="0" smtClean="0">
                <a:latin typeface="Arial"/>
                <a:cs typeface="Arial"/>
              </a:rPr>
              <a:t>gne</a:t>
            </a:r>
            <a:r>
              <a:rPr lang="en-US" sz="1800" spc="-7" dirty="0" smtClean="0">
                <a:latin typeface="Arial"/>
                <a:cs typeface="Arial"/>
              </a:rPr>
              <a:t>ti</a:t>
            </a:r>
            <a:r>
              <a:rPr lang="en-US" sz="1800" dirty="0" smtClean="0">
                <a:latin typeface="Arial"/>
                <a:cs typeface="Arial"/>
              </a:rPr>
              <a:t>c</a:t>
            </a:r>
            <a:r>
              <a:rPr lang="en-US" sz="1800" spc="-3" dirty="0" smtClean="0">
                <a:latin typeface="Arial"/>
                <a:cs typeface="Arial"/>
              </a:rPr>
              <a:t> </a:t>
            </a:r>
            <a:r>
              <a:rPr lang="en-US" sz="1800" dirty="0" smtClean="0">
                <a:solidFill>
                  <a:srgbClr val="303030"/>
                </a:solidFill>
                <a:latin typeface="Arial"/>
                <a:cs typeface="Arial"/>
              </a:rPr>
              <a:t>o</a:t>
            </a:r>
            <a:r>
              <a:rPr lang="en-US" sz="1800" spc="-10" dirty="0" smtClean="0">
                <a:solidFill>
                  <a:srgbClr val="303030"/>
                </a:solidFill>
                <a:latin typeface="Arial"/>
                <a:cs typeface="Arial"/>
              </a:rPr>
              <a:t>b</a:t>
            </a:r>
            <a:r>
              <a:rPr lang="en-US" sz="1800" spc="-7" dirty="0" smtClean="0">
                <a:solidFill>
                  <a:srgbClr val="303030"/>
                </a:solidFill>
                <a:latin typeface="Arial"/>
                <a:cs typeface="Arial"/>
              </a:rPr>
              <a:t>j</a:t>
            </a:r>
            <a:r>
              <a:rPr lang="en-US" sz="1800" dirty="0" smtClean="0">
                <a:solidFill>
                  <a:srgbClr val="303030"/>
                </a:solidFill>
                <a:latin typeface="Arial"/>
                <a:cs typeface="Arial"/>
              </a:rPr>
              <a:t>ect</a:t>
            </a:r>
            <a:r>
              <a:rPr lang="en-US" sz="1800" spc="-7" dirty="0" smtClean="0">
                <a:solidFill>
                  <a:srgbClr val="303030"/>
                </a:solidFill>
                <a:latin typeface="Arial"/>
                <a:cs typeface="Arial"/>
              </a:rPr>
              <a:t> </a:t>
            </a:r>
            <a:r>
              <a:rPr lang="en-US" sz="1800" dirty="0" smtClean="0">
                <a:solidFill>
                  <a:srgbClr val="303030"/>
                </a:solidFill>
                <a:latin typeface="Arial"/>
                <a:cs typeface="Arial"/>
              </a:rPr>
              <a:t>be</a:t>
            </a:r>
            <a:r>
              <a:rPr lang="en-US" sz="1800" spc="-7" dirty="0" smtClean="0">
                <a:solidFill>
                  <a:srgbClr val="303030"/>
                </a:solidFill>
                <a:latin typeface="Arial"/>
                <a:cs typeface="Arial"/>
              </a:rPr>
              <a:t>i</a:t>
            </a:r>
            <a:r>
              <a:rPr lang="en-US" sz="1800" dirty="0" smtClean="0">
                <a:solidFill>
                  <a:srgbClr val="303030"/>
                </a:solidFill>
                <a:latin typeface="Arial"/>
                <a:cs typeface="Arial"/>
              </a:rPr>
              <a:t>ng</a:t>
            </a:r>
            <a:r>
              <a:rPr lang="en-US" sz="1800" spc="-3" dirty="0" smtClean="0">
                <a:solidFill>
                  <a:srgbClr val="303030"/>
                </a:solidFill>
                <a:latin typeface="Arial"/>
                <a:cs typeface="Arial"/>
              </a:rPr>
              <a:t> </a:t>
            </a:r>
            <a:r>
              <a:rPr lang="en-US" sz="1800" dirty="0" smtClean="0">
                <a:solidFill>
                  <a:srgbClr val="303030"/>
                </a:solidFill>
                <a:latin typeface="Arial"/>
                <a:cs typeface="Arial"/>
              </a:rPr>
              <a:t>p</a:t>
            </a:r>
            <a:r>
              <a:rPr lang="en-US" sz="1800" spc="-10" dirty="0" smtClean="0">
                <a:solidFill>
                  <a:srgbClr val="303030"/>
                </a:solidFill>
                <a:latin typeface="Arial"/>
                <a:cs typeface="Arial"/>
              </a:rPr>
              <a:t>u</a:t>
            </a:r>
            <a:r>
              <a:rPr lang="en-US" sz="1800" spc="3" dirty="0" smtClean="0">
                <a:solidFill>
                  <a:srgbClr val="303030"/>
                </a:solidFill>
                <a:latin typeface="Arial"/>
                <a:cs typeface="Arial"/>
              </a:rPr>
              <a:t>l</a:t>
            </a:r>
            <a:r>
              <a:rPr lang="en-US" sz="1800" spc="-7" dirty="0" smtClean="0">
                <a:solidFill>
                  <a:srgbClr val="303030"/>
                </a:solidFill>
                <a:latin typeface="Arial"/>
                <a:cs typeface="Arial"/>
              </a:rPr>
              <a:t>l</a:t>
            </a:r>
            <a:r>
              <a:rPr lang="en-US" sz="1800" dirty="0" smtClean="0">
                <a:solidFill>
                  <a:srgbClr val="303030"/>
                </a:solidFill>
                <a:latin typeface="Arial"/>
                <a:cs typeface="Arial"/>
              </a:rPr>
              <a:t>ed</a:t>
            </a:r>
            <a:r>
              <a:rPr lang="en-US" sz="1800" spc="-3" dirty="0" smtClean="0">
                <a:solidFill>
                  <a:srgbClr val="303030"/>
                </a:solidFill>
                <a:latin typeface="Arial"/>
                <a:cs typeface="Arial"/>
              </a:rPr>
              <a:t> </a:t>
            </a:r>
            <a:r>
              <a:rPr lang="en-US" sz="1800" spc="-7" dirty="0" smtClean="0">
                <a:solidFill>
                  <a:srgbClr val="303030"/>
                </a:solidFill>
                <a:latin typeface="Arial"/>
                <a:cs typeface="Arial"/>
              </a:rPr>
              <a:t>i</a:t>
            </a:r>
            <a:r>
              <a:rPr lang="en-US" sz="1800" dirty="0" smtClean="0">
                <a:solidFill>
                  <a:srgbClr val="303030"/>
                </a:solidFill>
                <a:latin typeface="Arial"/>
                <a:cs typeface="Arial"/>
              </a:rPr>
              <a:t>n</a:t>
            </a:r>
            <a:r>
              <a:rPr lang="en-US" sz="1800" spc="-7" dirty="0" smtClean="0">
                <a:solidFill>
                  <a:srgbClr val="303030"/>
                </a:solidFill>
                <a:latin typeface="Arial"/>
                <a:cs typeface="Arial"/>
              </a:rPr>
              <a:t>t</a:t>
            </a:r>
            <a:r>
              <a:rPr lang="en-US" sz="1800" dirty="0" smtClean="0">
                <a:solidFill>
                  <a:srgbClr val="303030"/>
                </a:solidFill>
                <a:latin typeface="Arial"/>
                <a:cs typeface="Arial"/>
              </a:rPr>
              <a:t>o</a:t>
            </a:r>
            <a:r>
              <a:rPr lang="en-US" sz="1800" spc="-3" dirty="0" smtClean="0">
                <a:solidFill>
                  <a:srgbClr val="303030"/>
                </a:solidFill>
                <a:latin typeface="Arial"/>
                <a:cs typeface="Arial"/>
              </a:rPr>
              <a:t> </a:t>
            </a:r>
            <a:r>
              <a:rPr lang="en-US" sz="1800" spc="-7" dirty="0" smtClean="0">
                <a:solidFill>
                  <a:srgbClr val="303030"/>
                </a:solidFill>
                <a:latin typeface="Arial"/>
                <a:cs typeface="Arial"/>
              </a:rPr>
              <a:t>t</a:t>
            </a:r>
            <a:r>
              <a:rPr lang="en-US" sz="1800" dirty="0" smtClean="0">
                <a:solidFill>
                  <a:srgbClr val="303030"/>
                </a:solidFill>
                <a:latin typeface="Arial"/>
                <a:cs typeface="Arial"/>
              </a:rPr>
              <a:t>he</a:t>
            </a:r>
            <a:r>
              <a:rPr lang="en-US" sz="1800" spc="-3" dirty="0" smtClean="0">
                <a:solidFill>
                  <a:srgbClr val="303030"/>
                </a:solidFill>
                <a:latin typeface="Arial"/>
                <a:cs typeface="Arial"/>
              </a:rPr>
              <a:t> </a:t>
            </a:r>
            <a:r>
              <a:rPr lang="en-US" sz="1800" spc="-10" dirty="0" smtClean="0">
                <a:solidFill>
                  <a:srgbClr val="303030"/>
                </a:solidFill>
                <a:latin typeface="Arial"/>
                <a:cs typeface="Arial"/>
              </a:rPr>
              <a:t>b</a:t>
            </a:r>
            <a:r>
              <a:rPr lang="en-US" sz="1800" dirty="0" smtClean="0">
                <a:solidFill>
                  <a:srgbClr val="303030"/>
                </a:solidFill>
                <a:latin typeface="Arial"/>
                <a:cs typeface="Arial"/>
              </a:rPr>
              <a:t>o</a:t>
            </a:r>
            <a:r>
              <a:rPr lang="en-US" sz="1800" spc="-3" dirty="0" smtClean="0">
                <a:solidFill>
                  <a:srgbClr val="303030"/>
                </a:solidFill>
                <a:latin typeface="Arial"/>
                <a:cs typeface="Arial"/>
              </a:rPr>
              <a:t>r</a:t>
            </a:r>
            <a:r>
              <a:rPr lang="en-US" sz="1800" dirty="0" smtClean="0">
                <a:solidFill>
                  <a:srgbClr val="303030"/>
                </a:solidFill>
                <a:latin typeface="Arial"/>
                <a:cs typeface="Arial"/>
              </a:rPr>
              <a:t>e</a:t>
            </a:r>
            <a:r>
              <a:rPr lang="en-US" sz="1800" spc="-3" dirty="0" smtClean="0">
                <a:solidFill>
                  <a:srgbClr val="303030"/>
                </a:solidFill>
                <a:latin typeface="Arial"/>
                <a:cs typeface="Arial"/>
              </a:rPr>
              <a:t> </a:t>
            </a:r>
            <a:r>
              <a:rPr lang="en-US" sz="1800" dirty="0" smtClean="0">
                <a:solidFill>
                  <a:srgbClr val="303030"/>
                </a:solidFill>
                <a:latin typeface="Arial"/>
                <a:cs typeface="Arial"/>
              </a:rPr>
              <a:t>of </a:t>
            </a:r>
            <a:r>
              <a:rPr lang="en-US" sz="1800" spc="-7" dirty="0" smtClean="0">
                <a:solidFill>
                  <a:srgbClr val="303030"/>
                </a:solidFill>
                <a:latin typeface="Arial"/>
                <a:cs typeface="Arial"/>
              </a:rPr>
              <a:t>t</a:t>
            </a:r>
            <a:r>
              <a:rPr lang="en-US" sz="1800" dirty="0" smtClean="0">
                <a:solidFill>
                  <a:srgbClr val="303030"/>
                </a:solidFill>
                <a:latin typeface="Arial"/>
                <a:cs typeface="Arial"/>
              </a:rPr>
              <a:t>he</a:t>
            </a:r>
            <a:r>
              <a:rPr lang="en-US" sz="1800" spc="-3" dirty="0" smtClean="0">
                <a:solidFill>
                  <a:srgbClr val="303030"/>
                </a:solidFill>
                <a:latin typeface="Arial"/>
                <a:cs typeface="Arial"/>
              </a:rPr>
              <a:t> </a:t>
            </a:r>
            <a:r>
              <a:rPr lang="en-US" sz="1800" spc="3" dirty="0" smtClean="0">
                <a:solidFill>
                  <a:srgbClr val="303030"/>
                </a:solidFill>
                <a:latin typeface="Arial"/>
                <a:cs typeface="Arial"/>
              </a:rPr>
              <a:t>m</a:t>
            </a:r>
            <a:r>
              <a:rPr lang="en-US" sz="1800" spc="-10" dirty="0" smtClean="0">
                <a:solidFill>
                  <a:srgbClr val="303030"/>
                </a:solidFill>
                <a:latin typeface="Arial"/>
                <a:cs typeface="Arial"/>
              </a:rPr>
              <a:t>a</a:t>
            </a:r>
            <a:r>
              <a:rPr lang="en-US" sz="1800" dirty="0" smtClean="0">
                <a:solidFill>
                  <a:srgbClr val="303030"/>
                </a:solidFill>
                <a:latin typeface="Arial"/>
                <a:cs typeface="Arial"/>
              </a:rPr>
              <a:t>gne</a:t>
            </a:r>
            <a:r>
              <a:rPr lang="en-US" sz="1800" spc="-7" dirty="0" smtClean="0">
                <a:solidFill>
                  <a:srgbClr val="303030"/>
                </a:solidFill>
                <a:latin typeface="Arial"/>
                <a:cs typeface="Arial"/>
              </a:rPr>
              <a:t>t</a:t>
            </a:r>
            <a:endParaRPr lang="en-US" sz="2400" dirty="0"/>
          </a:p>
        </p:txBody>
      </p:sp>
      <p:sp>
        <p:nvSpPr>
          <p:cNvPr id="4" name="Slide Number Placeholder 3"/>
          <p:cNvSpPr>
            <a:spLocks noGrp="1"/>
          </p:cNvSpPr>
          <p:nvPr>
            <p:ph type="sldNum" sz="quarter" idx="10"/>
          </p:nvPr>
        </p:nvSpPr>
        <p:spPr/>
        <p:txBody>
          <a:bodyPr/>
          <a:lstStyle/>
          <a:p>
            <a:fld id="{4803A8D2-B684-475E-8C50-4ADBACD1688C}" type="slidenum">
              <a:rPr lang="en-US" smtClean="0"/>
              <a:t>35</a:t>
            </a:fld>
            <a:endParaRPr lang="en-US"/>
          </a:p>
        </p:txBody>
      </p:sp>
    </p:spTree>
    <p:extLst>
      <p:ext uri="{BB962C8B-B14F-4D97-AF65-F5344CB8AC3E}">
        <p14:creationId xmlns:p14="http://schemas.microsoft.com/office/powerpoint/2010/main" val="1315674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36</a:t>
            </a:fld>
            <a:endParaRPr lang="en-US"/>
          </a:p>
        </p:txBody>
      </p:sp>
    </p:spTree>
    <p:extLst>
      <p:ext uri="{BB962C8B-B14F-4D97-AF65-F5344CB8AC3E}">
        <p14:creationId xmlns:p14="http://schemas.microsoft.com/office/powerpoint/2010/main" val="361830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37</a:t>
            </a:fld>
            <a:endParaRPr lang="en-US"/>
          </a:p>
        </p:txBody>
      </p:sp>
    </p:spTree>
    <p:extLst>
      <p:ext uri="{BB962C8B-B14F-4D97-AF65-F5344CB8AC3E}">
        <p14:creationId xmlns:p14="http://schemas.microsoft.com/office/powerpoint/2010/main" val="353314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At times, our facility, or city and our region may be involved in a significant event.  The follow section reviews our guidelines in times of a disaster.</a:t>
            </a:r>
          </a:p>
        </p:txBody>
      </p:sp>
      <p:sp>
        <p:nvSpPr>
          <p:cNvPr id="4" name="Date Placeholder 3"/>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3559336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solidFill>
                  <a:srgbClr val="221E1F"/>
                </a:solidFill>
                <a:latin typeface="Minion Pro"/>
              </a:rPr>
              <a:t>CPMC has implemented a comprehensive All-Hazards Emergency Operations Plan to respond to the medical needs of the community in the event of an emergency, disaster situation, or a mass casualty incident. </a:t>
            </a:r>
          </a:p>
          <a:p>
            <a:pPr marL="171450" indent="-171450">
              <a:buFont typeface="Arial" panose="020B0604020202020204" pitchFamily="34" charset="0"/>
              <a:buChar char="•"/>
            </a:pPr>
            <a:r>
              <a:rPr lang="en-US" sz="1200">
                <a:solidFill>
                  <a:srgbClr val="221E1F"/>
                </a:solidFill>
                <a:latin typeface="Minion Pro"/>
              </a:rPr>
              <a:t>We have an organization-wide program, The All-Hazards Emergency Operations Plan that incorporates all services and sites of care under the CPMC license. </a:t>
            </a:r>
          </a:p>
          <a:p>
            <a:endParaRPr lang="en-US"/>
          </a:p>
        </p:txBody>
      </p:sp>
      <p:sp>
        <p:nvSpPr>
          <p:cNvPr id="4" name="Slide Number Placeholder 3"/>
          <p:cNvSpPr>
            <a:spLocks noGrp="1"/>
          </p:cNvSpPr>
          <p:nvPr>
            <p:ph type="sldNum" sz="quarter" idx="10"/>
          </p:nvPr>
        </p:nvSpPr>
        <p:spPr/>
        <p:txBody>
          <a:bodyPr/>
          <a:lstStyle/>
          <a:p>
            <a:fld id="{4803A8D2-B684-475E-8C50-4ADBACD1688C}" type="slidenum">
              <a:rPr lang="en-US" smtClean="0"/>
              <a:t>39</a:t>
            </a:fld>
            <a:endParaRPr lang="en-US"/>
          </a:p>
        </p:txBody>
      </p:sp>
    </p:spTree>
    <p:extLst>
      <p:ext uri="{BB962C8B-B14F-4D97-AF65-F5344CB8AC3E}">
        <p14:creationId xmlns:p14="http://schemas.microsoft.com/office/powerpoint/2010/main" val="26249046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solidFill>
                  <a:srgbClr val="221E1F"/>
                </a:solidFill>
                <a:latin typeface="Minion Pro"/>
              </a:rPr>
              <a:t>The All-Hazards Emergency Operations Plan complies with the elements of the National Incident Management System (NIMS), incorporates the Hospital Incident Management System (HICS), and addresses the six critical areas mandated by Joint Commission standards: </a:t>
            </a:r>
          </a:p>
          <a:p>
            <a:pPr marL="628650" lvl="1" indent="-171450">
              <a:buFont typeface="Arial" panose="020B0604020202020204" pitchFamily="34" charset="0"/>
              <a:buChar char="•"/>
            </a:pPr>
            <a:r>
              <a:rPr lang="en-US" sz="1200">
                <a:solidFill>
                  <a:srgbClr val="221E1F"/>
                </a:solidFill>
                <a:latin typeface="Minion Pro"/>
              </a:rPr>
              <a:t>Communications </a:t>
            </a:r>
          </a:p>
          <a:p>
            <a:pPr marL="628650" lvl="1" indent="-171450">
              <a:buFont typeface="Arial" panose="020B0604020202020204" pitchFamily="34" charset="0"/>
              <a:buChar char="•"/>
            </a:pPr>
            <a:r>
              <a:rPr lang="en-US" sz="1200">
                <a:solidFill>
                  <a:srgbClr val="221E1F"/>
                </a:solidFill>
                <a:latin typeface="Minion Pro"/>
              </a:rPr>
              <a:t>Resources and assets </a:t>
            </a:r>
          </a:p>
          <a:p>
            <a:pPr marL="628650" lvl="1" indent="-171450">
              <a:buFont typeface="Arial" panose="020B0604020202020204" pitchFamily="34" charset="0"/>
              <a:buChar char="•"/>
            </a:pPr>
            <a:r>
              <a:rPr lang="en-US" sz="1200">
                <a:solidFill>
                  <a:srgbClr val="221E1F"/>
                </a:solidFill>
                <a:latin typeface="Minion Pro"/>
              </a:rPr>
              <a:t>Safety and security </a:t>
            </a:r>
          </a:p>
          <a:p>
            <a:pPr marL="628650" lvl="1" indent="-171450">
              <a:buFont typeface="Arial" panose="020B0604020202020204" pitchFamily="34" charset="0"/>
              <a:buChar char="•"/>
            </a:pPr>
            <a:r>
              <a:rPr lang="en-US" sz="1200">
                <a:solidFill>
                  <a:srgbClr val="221E1F"/>
                </a:solidFill>
                <a:latin typeface="Minion Pro"/>
              </a:rPr>
              <a:t>Staff responsibilities </a:t>
            </a:r>
          </a:p>
          <a:p>
            <a:pPr marL="628650" lvl="1" indent="-171450">
              <a:buFont typeface="Arial" panose="020B0604020202020204" pitchFamily="34" charset="0"/>
              <a:buChar char="•"/>
            </a:pPr>
            <a:r>
              <a:rPr lang="en-US" sz="1200">
                <a:solidFill>
                  <a:srgbClr val="221E1F"/>
                </a:solidFill>
                <a:latin typeface="Minion Pro"/>
              </a:rPr>
              <a:t>Utilities management </a:t>
            </a:r>
          </a:p>
          <a:p>
            <a:pPr marL="628650" lvl="1" indent="-171450">
              <a:buFont typeface="Arial" panose="020B0604020202020204" pitchFamily="34" charset="0"/>
              <a:buChar char="•"/>
            </a:pPr>
            <a:r>
              <a:rPr lang="en-US" sz="1200">
                <a:solidFill>
                  <a:srgbClr val="221E1F"/>
                </a:solidFill>
                <a:latin typeface="Minion Pro"/>
              </a:rPr>
              <a:t>Patient clinical and support activities </a:t>
            </a:r>
          </a:p>
          <a:p>
            <a:r>
              <a:rPr lang="en-US" sz="1200" i="1">
                <a:solidFill>
                  <a:srgbClr val="221E1F"/>
                </a:solidFill>
                <a:latin typeface="Minion Pro"/>
              </a:rPr>
              <a:t>The full plan is located on the CPMC Intranet </a:t>
            </a:r>
            <a:endParaRPr lang="en-US" sz="1200"/>
          </a:p>
          <a:p>
            <a:endParaRPr lang="en-US"/>
          </a:p>
        </p:txBody>
      </p:sp>
      <p:sp>
        <p:nvSpPr>
          <p:cNvPr id="4" name="Slide Number Placeholder 3"/>
          <p:cNvSpPr>
            <a:spLocks noGrp="1"/>
          </p:cNvSpPr>
          <p:nvPr>
            <p:ph type="sldNum" sz="quarter" idx="10"/>
          </p:nvPr>
        </p:nvSpPr>
        <p:spPr/>
        <p:txBody>
          <a:bodyPr/>
          <a:lstStyle/>
          <a:p>
            <a:fld id="{4803A8D2-B684-475E-8C50-4ADBACD1688C}" type="slidenum">
              <a:rPr lang="en-US" smtClean="0"/>
              <a:t>40</a:t>
            </a:fld>
            <a:endParaRPr lang="en-US"/>
          </a:p>
        </p:txBody>
      </p:sp>
    </p:spTree>
    <p:extLst>
      <p:ext uri="{BB962C8B-B14F-4D97-AF65-F5344CB8AC3E}">
        <p14:creationId xmlns:p14="http://schemas.microsoft.com/office/powerpoint/2010/main" val="3686224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Sutter Health affiliates use </a:t>
            </a:r>
            <a:r>
              <a:rPr lang="en-US" sz="1200" err="1"/>
              <a:t>Everbridge</a:t>
            </a:r>
            <a:r>
              <a:rPr lang="en-US" sz="1200"/>
              <a:t> Mass Notification System to communicate to all staff simultaneously in an emergency enabling CPMC staff to receive and respond to critical safety and business impact information in a timely manner. </a:t>
            </a:r>
          </a:p>
        </p:txBody>
      </p:sp>
      <p:sp>
        <p:nvSpPr>
          <p:cNvPr id="4" name="Slide Number Placeholder 3"/>
          <p:cNvSpPr>
            <a:spLocks noGrp="1"/>
          </p:cNvSpPr>
          <p:nvPr>
            <p:ph type="sldNum" sz="quarter" idx="10"/>
          </p:nvPr>
        </p:nvSpPr>
        <p:spPr/>
        <p:txBody>
          <a:bodyPr/>
          <a:lstStyle/>
          <a:p>
            <a:fld id="{4803A8D2-B684-475E-8C50-4ADBACD1688C}" type="slidenum">
              <a:rPr lang="en-US" smtClean="0"/>
              <a:t>41</a:t>
            </a:fld>
            <a:endParaRPr lang="en-US"/>
          </a:p>
        </p:txBody>
      </p:sp>
    </p:spTree>
    <p:extLst>
      <p:ext uri="{BB962C8B-B14F-4D97-AF65-F5344CB8AC3E}">
        <p14:creationId xmlns:p14="http://schemas.microsoft.com/office/powerpoint/2010/main" val="739463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It is important to be able to navigate the new facility and understand how to work effectively in it.  This section is an introduction to the new facility.</a:t>
            </a:r>
            <a:endParaRPr lang="en-US" dirty="0"/>
          </a:p>
        </p:txBody>
      </p:sp>
      <p:sp>
        <p:nvSpPr>
          <p:cNvPr id="4" name="Date Placeholder 3"/>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4089131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What to do when a notification is received: </a:t>
            </a:r>
            <a:endParaRPr lang="en-US" sz="1200" dirty="0"/>
          </a:p>
          <a:p>
            <a:r>
              <a:rPr lang="en-US" sz="1200" dirty="0"/>
              <a:t>Read or listen to the message carefully for directions </a:t>
            </a:r>
          </a:p>
          <a:p>
            <a:r>
              <a:rPr lang="en-US" sz="1200" dirty="0"/>
              <a:t>“Confirm the Message” so CPMC knows you have received it</a:t>
            </a:r>
          </a:p>
          <a:p>
            <a:endParaRPr lang="en-US" sz="1200" dirty="0"/>
          </a:p>
          <a:p>
            <a:r>
              <a:rPr lang="en-US" sz="1200" dirty="0"/>
              <a:t>Having accurate contact information in Lawson is critical as it is the source of contact information</a:t>
            </a:r>
          </a:p>
          <a:p>
            <a:endParaRPr lang="en-US" sz="1200" dirty="0"/>
          </a:p>
          <a:p>
            <a:r>
              <a:rPr lang="en-US" sz="1200" b="1" dirty="0"/>
              <a:t>How to update your personal contact information: </a:t>
            </a:r>
            <a:endParaRPr lang="en-US" sz="1200" dirty="0"/>
          </a:p>
          <a:p>
            <a:pPr marL="171450" indent="-171450">
              <a:buFont typeface="Arial" panose="020B0604020202020204" pitchFamily="34" charset="0"/>
              <a:buChar char="•"/>
            </a:pPr>
            <a:r>
              <a:rPr lang="en-US" sz="1200" dirty="0"/>
              <a:t>Check the Lawson e-Self Service site on the Intranet Portal to confirm your personal contact information is correct. </a:t>
            </a:r>
          </a:p>
          <a:p>
            <a:pPr marL="171450" indent="-171450">
              <a:buFont typeface="Arial" panose="020B0604020202020204" pitchFamily="34" charset="0"/>
              <a:buChar char="•"/>
            </a:pPr>
            <a:r>
              <a:rPr lang="en-US" sz="1200" dirty="0"/>
              <a:t>Please direct questions regarding </a:t>
            </a:r>
            <a:r>
              <a:rPr lang="en-US" sz="1200" dirty="0" err="1"/>
              <a:t>Everbridge</a:t>
            </a:r>
            <a:r>
              <a:rPr lang="en-US" sz="1200" dirty="0"/>
              <a:t> to the Safety Department at 415-600-4620 or email </a:t>
            </a:r>
            <a:r>
              <a:rPr lang="en-US" sz="1200" u="sng" dirty="0"/>
              <a:t>sforzok@sutterhealth.org</a:t>
            </a:r>
            <a:r>
              <a:rPr lang="en-US" sz="1200" dirty="0"/>
              <a:t>. </a:t>
            </a:r>
          </a:p>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42</a:t>
            </a:fld>
            <a:endParaRPr lang="en-US"/>
          </a:p>
        </p:txBody>
      </p:sp>
    </p:spTree>
    <p:extLst>
      <p:ext uri="{BB962C8B-B14F-4D97-AF65-F5344CB8AC3E}">
        <p14:creationId xmlns:p14="http://schemas.microsoft.com/office/powerpoint/2010/main" val="1558829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hospital uses the Hospital Incident Command Structure (HICS) to manage emergency </a:t>
            </a:r>
            <a:r>
              <a:rPr lang="en-US" dirty="0" smtClean="0"/>
              <a:t>events. If </a:t>
            </a:r>
            <a:r>
              <a:rPr lang="en-US" b="1" dirty="0"/>
              <a:t>Code Triage </a:t>
            </a:r>
            <a:r>
              <a:rPr lang="en-US" dirty="0"/>
              <a:t>is initiated, the Hospital Command Center (HCC) will be activated</a:t>
            </a:r>
            <a:endParaRPr lang="en-US" sz="1050" dirty="0">
              <a:cs typeface="Calibri Light"/>
            </a:endParaRPr>
          </a:p>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43</a:t>
            </a:fld>
            <a:endParaRPr lang="en-US"/>
          </a:p>
        </p:txBody>
      </p:sp>
    </p:spTree>
    <p:extLst>
      <p:ext uri="{BB962C8B-B14F-4D97-AF65-F5344CB8AC3E}">
        <p14:creationId xmlns:p14="http://schemas.microsoft.com/office/powerpoint/2010/main" val="32996636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44</a:t>
            </a:fld>
            <a:endParaRPr lang="en-US"/>
          </a:p>
        </p:txBody>
      </p:sp>
    </p:spTree>
    <p:extLst>
      <p:ext uri="{BB962C8B-B14F-4D97-AF65-F5344CB8AC3E}">
        <p14:creationId xmlns:p14="http://schemas.microsoft.com/office/powerpoint/2010/main" val="12440558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45</a:t>
            </a:fld>
            <a:endParaRPr lang="en-US"/>
          </a:p>
        </p:txBody>
      </p:sp>
    </p:spTree>
    <p:extLst>
      <p:ext uri="{BB962C8B-B14F-4D97-AF65-F5344CB8AC3E}">
        <p14:creationId xmlns:p14="http://schemas.microsoft.com/office/powerpoint/2010/main" val="1455828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We want all employees, patients and visitors to be safe in the new MBC facility.  Important safety information is included in this section</a:t>
            </a:r>
          </a:p>
        </p:txBody>
      </p:sp>
      <p:sp>
        <p:nvSpPr>
          <p:cNvPr id="4" name="Date Placeholder 3"/>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1545636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Security enhancements include:</a:t>
            </a:r>
          </a:p>
          <a:p>
            <a:pPr marL="285750" indent="-285750">
              <a:buFont typeface="Arial" panose="020B0604020202020204" pitchFamily="34" charset="0"/>
              <a:buChar char="•"/>
            </a:pPr>
            <a:r>
              <a:rPr lang="en-US" dirty="0"/>
              <a:t>A metal detector at the ED entrance</a:t>
            </a:r>
          </a:p>
          <a:p>
            <a:pPr marL="285750" indent="-285750">
              <a:buFont typeface="Arial" panose="020B0604020202020204" pitchFamily="34" charset="0"/>
              <a:buChar char="•"/>
            </a:pPr>
            <a:r>
              <a:rPr lang="en-US" dirty="0"/>
              <a:t>Panic alarms at high risk areas with silent alarm sent to Security Dispatch</a:t>
            </a:r>
          </a:p>
          <a:p>
            <a:pPr marL="285750" indent="-285750">
              <a:buFont typeface="Arial" panose="020B0604020202020204" pitchFamily="34" charset="0"/>
              <a:buChar char="•"/>
            </a:pPr>
            <a:r>
              <a:rPr lang="en-US" dirty="0"/>
              <a:t>Security stations at key main entrances</a:t>
            </a:r>
          </a:p>
          <a:p>
            <a:pPr marL="285750" indent="-285750">
              <a:buFont typeface="Arial" panose="020B0604020202020204" pitchFamily="34" charset="0"/>
              <a:buChar char="•"/>
            </a:pPr>
            <a:r>
              <a:rPr lang="en-US" dirty="0"/>
              <a:t>Staff Duress buttons on </a:t>
            </a:r>
            <a:r>
              <a:rPr lang="en-US" dirty="0" err="1"/>
              <a:t>Aeroscout</a:t>
            </a:r>
            <a:r>
              <a:rPr lang="en-US" dirty="0"/>
              <a:t> RFID tags worn by staff</a:t>
            </a:r>
          </a:p>
          <a:p>
            <a:pPr marL="285750" indent="-285750">
              <a:buFont typeface="Arial" panose="020B0604020202020204" pitchFamily="34" charset="0"/>
              <a:buChar char="•"/>
            </a:pPr>
            <a:r>
              <a:rPr lang="en-US" spc="-7" dirty="0">
                <a:latin typeface="+mn-lt"/>
                <a:cs typeface="Calibri"/>
              </a:rPr>
              <a:t>Co</a:t>
            </a:r>
            <a:r>
              <a:rPr lang="en-US" spc="3" dirty="0">
                <a:latin typeface="+mn-lt"/>
                <a:cs typeface="Calibri"/>
              </a:rPr>
              <a:t>nt</a:t>
            </a:r>
            <a:r>
              <a:rPr lang="en-US" dirty="0">
                <a:latin typeface="+mn-lt"/>
                <a:cs typeface="Calibri"/>
              </a:rPr>
              <a:t>a</a:t>
            </a:r>
            <a:r>
              <a:rPr lang="en-US" spc="-7" dirty="0">
                <a:latin typeface="+mn-lt"/>
                <a:cs typeface="Calibri"/>
              </a:rPr>
              <a:t>c</a:t>
            </a:r>
            <a:r>
              <a:rPr lang="en-US" spc="-3" dirty="0">
                <a:latin typeface="+mn-lt"/>
                <a:cs typeface="Calibri"/>
              </a:rPr>
              <a:t>t </a:t>
            </a:r>
            <a:r>
              <a:rPr lang="en-US" spc="-10" dirty="0">
                <a:latin typeface="+mn-lt"/>
                <a:cs typeface="Calibri"/>
              </a:rPr>
              <a:t>S</a:t>
            </a:r>
            <a:r>
              <a:rPr lang="en-US" spc="-7" dirty="0">
                <a:latin typeface="+mn-lt"/>
                <a:cs typeface="Calibri"/>
              </a:rPr>
              <a:t>ec</a:t>
            </a:r>
            <a:r>
              <a:rPr lang="en-US" spc="3" dirty="0">
                <a:latin typeface="+mn-lt"/>
                <a:cs typeface="Calibri"/>
              </a:rPr>
              <a:t>u</a:t>
            </a:r>
            <a:r>
              <a:rPr lang="en-US" dirty="0">
                <a:latin typeface="+mn-lt"/>
                <a:cs typeface="Calibri"/>
              </a:rPr>
              <a:t>rit</a:t>
            </a:r>
            <a:r>
              <a:rPr lang="en-US" spc="-7" dirty="0">
                <a:latin typeface="+mn-lt"/>
                <a:cs typeface="Calibri"/>
              </a:rPr>
              <a:t>y</a:t>
            </a:r>
            <a:r>
              <a:rPr lang="en-US" spc="-10" dirty="0">
                <a:latin typeface="+mn-lt"/>
                <a:cs typeface="Calibri"/>
              </a:rPr>
              <a:t> </a:t>
            </a:r>
            <a:r>
              <a:rPr lang="en-US" spc="3" dirty="0">
                <a:latin typeface="+mn-lt"/>
                <a:cs typeface="Calibri"/>
              </a:rPr>
              <a:t>D</a:t>
            </a:r>
            <a:r>
              <a:rPr lang="en-US" dirty="0">
                <a:latin typeface="+mn-lt"/>
                <a:cs typeface="Calibri"/>
              </a:rPr>
              <a:t>i</a:t>
            </a:r>
            <a:r>
              <a:rPr lang="en-US" spc="-3" dirty="0">
                <a:latin typeface="+mn-lt"/>
                <a:cs typeface="Calibri"/>
              </a:rPr>
              <a:t>s</a:t>
            </a:r>
            <a:r>
              <a:rPr lang="en-US" spc="3" dirty="0">
                <a:latin typeface="+mn-lt"/>
                <a:cs typeface="Calibri"/>
              </a:rPr>
              <a:t>p</a:t>
            </a:r>
            <a:r>
              <a:rPr lang="en-US" spc="-10" dirty="0">
                <a:latin typeface="+mn-lt"/>
                <a:cs typeface="Calibri"/>
              </a:rPr>
              <a:t>a</a:t>
            </a:r>
            <a:r>
              <a:rPr lang="en-US" dirty="0">
                <a:latin typeface="+mn-lt"/>
                <a:cs typeface="Calibri"/>
              </a:rPr>
              <a:t>t</a:t>
            </a:r>
            <a:r>
              <a:rPr lang="en-US" spc="-7" dirty="0">
                <a:latin typeface="+mn-lt"/>
                <a:cs typeface="Calibri"/>
              </a:rPr>
              <a:t>c</a:t>
            </a:r>
            <a:r>
              <a:rPr lang="en-US" dirty="0">
                <a:latin typeface="+mn-lt"/>
                <a:cs typeface="Calibri"/>
              </a:rPr>
              <a:t>h</a:t>
            </a:r>
            <a:r>
              <a:rPr lang="en-US" spc="7" dirty="0">
                <a:latin typeface="+mn-lt"/>
                <a:cs typeface="Calibri"/>
              </a:rPr>
              <a:t> </a:t>
            </a:r>
            <a:r>
              <a:rPr lang="en-US" spc="-3" dirty="0">
                <a:latin typeface="+mn-lt"/>
                <a:cs typeface="Calibri"/>
              </a:rPr>
              <a:t>x</a:t>
            </a:r>
            <a:r>
              <a:rPr lang="en-US" spc="-14" dirty="0">
                <a:latin typeface="+mn-lt"/>
                <a:cs typeface="Calibri"/>
              </a:rPr>
              <a:t>6</a:t>
            </a:r>
            <a:r>
              <a:rPr lang="en-US" spc="-7" dirty="0">
                <a:latin typeface="+mn-lt"/>
                <a:cs typeface="Calibri"/>
              </a:rPr>
              <a:t>0837</a:t>
            </a:r>
            <a:r>
              <a:rPr lang="en-US" spc="-3" dirty="0">
                <a:latin typeface="+mn-lt"/>
                <a:cs typeface="Calibri"/>
              </a:rPr>
              <a:t> for escort or general security concerns</a:t>
            </a:r>
          </a:p>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47</a:t>
            </a:fld>
            <a:endParaRPr lang="en-US"/>
          </a:p>
        </p:txBody>
      </p:sp>
    </p:spTree>
    <p:extLst>
      <p:ext uri="{BB962C8B-B14F-4D97-AF65-F5344CB8AC3E}">
        <p14:creationId xmlns:p14="http://schemas.microsoft.com/office/powerpoint/2010/main" val="2883333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Wear your hospital badge</a:t>
            </a:r>
          </a:p>
          <a:p>
            <a:pPr marL="171450" indent="-171450">
              <a:buFont typeface="Arial" panose="020B0604020202020204" pitchFamily="34" charset="0"/>
              <a:buChar char="•"/>
            </a:pPr>
            <a:r>
              <a:rPr lang="en-US"/>
              <a:t>Be aware of your surroundings</a:t>
            </a:r>
          </a:p>
          <a:p>
            <a:pPr marL="171450" indent="-171450">
              <a:buFont typeface="Arial" panose="020B0604020202020204" pitchFamily="34" charset="0"/>
              <a:buChar char="•"/>
            </a:pPr>
            <a:r>
              <a:rPr lang="en-US"/>
              <a:t>If you see something – say something</a:t>
            </a:r>
          </a:p>
          <a:p>
            <a:pPr marL="171450" indent="-171450">
              <a:buFont typeface="Arial" panose="020B0604020202020204" pitchFamily="34" charset="0"/>
              <a:buChar char="•"/>
            </a:pPr>
            <a:r>
              <a:rPr lang="en-US"/>
              <a:t>Dial 4-4444 for non-Code Blue emergency situations</a:t>
            </a:r>
          </a:p>
          <a:p>
            <a:pPr marL="171450" indent="-171450">
              <a:buFont typeface="Arial" panose="020B0604020202020204" pitchFamily="34" charset="0"/>
              <a:buChar char="•"/>
            </a:pPr>
            <a:r>
              <a:rPr lang="en-US"/>
              <a:t>Keep your personal property locked and secure</a:t>
            </a:r>
          </a:p>
          <a:p>
            <a:pPr marL="171450" indent="-171450">
              <a:buFont typeface="Arial" panose="020B0604020202020204" pitchFamily="34" charset="0"/>
              <a:buChar char="•"/>
            </a:pPr>
            <a:r>
              <a:rPr lang="en-US"/>
              <a:t>Pay attention to anyone who acts suspiciously or like they don’t belong</a:t>
            </a:r>
          </a:p>
          <a:p>
            <a:pPr marL="171450" indent="-171450">
              <a:buFont typeface="Arial" panose="020B0604020202020204" pitchFamily="34" charset="0"/>
              <a:buChar char="•"/>
            </a:pPr>
            <a:r>
              <a:rPr lang="en-US"/>
              <a:t>Make sure vendors have a vendor badge</a:t>
            </a:r>
          </a:p>
          <a:p>
            <a:pPr marL="171450" indent="-171450">
              <a:buFont typeface="Arial" panose="020B0604020202020204" pitchFamily="34" charset="0"/>
              <a:buChar char="•"/>
            </a:pPr>
            <a:r>
              <a:rPr lang="en-US" spc="-7">
                <a:cs typeface="Calibri"/>
              </a:rPr>
              <a:t>Co</a:t>
            </a:r>
            <a:r>
              <a:rPr lang="en-US" spc="3">
                <a:cs typeface="Calibri"/>
              </a:rPr>
              <a:t>nt</a:t>
            </a:r>
            <a:r>
              <a:rPr lang="en-US">
                <a:cs typeface="Calibri"/>
              </a:rPr>
              <a:t>a</a:t>
            </a:r>
            <a:r>
              <a:rPr lang="en-US" spc="-7">
                <a:cs typeface="Calibri"/>
              </a:rPr>
              <a:t>c</a:t>
            </a:r>
            <a:r>
              <a:rPr lang="en-US" spc="-3">
                <a:cs typeface="Calibri"/>
              </a:rPr>
              <a:t>t </a:t>
            </a:r>
            <a:r>
              <a:rPr lang="en-US" spc="-10">
                <a:cs typeface="Calibri"/>
              </a:rPr>
              <a:t>S</a:t>
            </a:r>
            <a:r>
              <a:rPr lang="en-US" spc="-7">
                <a:cs typeface="Calibri"/>
              </a:rPr>
              <a:t>ec</a:t>
            </a:r>
            <a:r>
              <a:rPr lang="en-US" spc="3">
                <a:cs typeface="Calibri"/>
              </a:rPr>
              <a:t>u</a:t>
            </a:r>
            <a:r>
              <a:rPr lang="en-US">
                <a:cs typeface="Calibri"/>
              </a:rPr>
              <a:t>rit</a:t>
            </a:r>
            <a:r>
              <a:rPr lang="en-US" spc="-7">
                <a:cs typeface="Calibri"/>
              </a:rPr>
              <a:t>y</a:t>
            </a:r>
            <a:r>
              <a:rPr lang="en-US" spc="-10">
                <a:cs typeface="Calibri"/>
              </a:rPr>
              <a:t> </a:t>
            </a:r>
            <a:r>
              <a:rPr lang="en-US" spc="3">
                <a:cs typeface="Calibri"/>
              </a:rPr>
              <a:t>D</a:t>
            </a:r>
            <a:r>
              <a:rPr lang="en-US">
                <a:cs typeface="Calibri"/>
              </a:rPr>
              <a:t>i</a:t>
            </a:r>
            <a:r>
              <a:rPr lang="en-US" spc="-3">
                <a:cs typeface="Calibri"/>
              </a:rPr>
              <a:t>s</a:t>
            </a:r>
            <a:r>
              <a:rPr lang="en-US" spc="3">
                <a:cs typeface="Calibri"/>
              </a:rPr>
              <a:t>p</a:t>
            </a:r>
            <a:r>
              <a:rPr lang="en-US" spc="-10">
                <a:cs typeface="Calibri"/>
              </a:rPr>
              <a:t>a</a:t>
            </a:r>
            <a:r>
              <a:rPr lang="en-US">
                <a:cs typeface="Calibri"/>
              </a:rPr>
              <a:t>t</a:t>
            </a:r>
            <a:r>
              <a:rPr lang="en-US" spc="-7">
                <a:cs typeface="Calibri"/>
              </a:rPr>
              <a:t>c</a:t>
            </a:r>
            <a:r>
              <a:rPr lang="en-US">
                <a:cs typeface="Calibri"/>
              </a:rPr>
              <a:t>h</a:t>
            </a:r>
            <a:r>
              <a:rPr lang="en-US" spc="7">
                <a:cs typeface="Calibri"/>
              </a:rPr>
              <a:t> </a:t>
            </a:r>
            <a:r>
              <a:rPr lang="en-US" spc="-3">
                <a:cs typeface="Calibri"/>
              </a:rPr>
              <a:t>x</a:t>
            </a:r>
            <a:r>
              <a:rPr lang="en-US" spc="-14">
                <a:cs typeface="Calibri"/>
              </a:rPr>
              <a:t>6</a:t>
            </a:r>
            <a:r>
              <a:rPr lang="en-US" spc="-7">
                <a:cs typeface="Calibri"/>
              </a:rPr>
              <a:t>0837</a:t>
            </a:r>
            <a:r>
              <a:rPr lang="en-US" spc="-3">
                <a:cs typeface="Calibri"/>
              </a:rPr>
              <a:t> for escort or general security concerns</a:t>
            </a:r>
            <a:endParaRPr lang="en-US"/>
          </a:p>
        </p:txBody>
      </p:sp>
      <p:sp>
        <p:nvSpPr>
          <p:cNvPr id="4" name="Slide Number Placeholder 3"/>
          <p:cNvSpPr>
            <a:spLocks noGrp="1"/>
          </p:cNvSpPr>
          <p:nvPr>
            <p:ph type="sldNum" sz="quarter" idx="10"/>
          </p:nvPr>
        </p:nvSpPr>
        <p:spPr/>
        <p:txBody>
          <a:bodyPr/>
          <a:lstStyle/>
          <a:p>
            <a:fld id="{4803A8D2-B684-475E-8C50-4ADBACD1688C}" type="slidenum">
              <a:rPr lang="en-US" smtClean="0"/>
              <a:t>48</a:t>
            </a:fld>
            <a:endParaRPr lang="en-US"/>
          </a:p>
        </p:txBody>
      </p:sp>
    </p:spTree>
    <p:extLst>
      <p:ext uri="{BB962C8B-B14F-4D97-AF65-F5344CB8AC3E}">
        <p14:creationId xmlns:p14="http://schemas.microsoft.com/office/powerpoint/2010/main" val="1837430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Wear your hospital badge</a:t>
            </a:r>
          </a:p>
          <a:p>
            <a:pPr marL="171450" indent="-171450">
              <a:buFont typeface="Arial" panose="020B0604020202020204" pitchFamily="34" charset="0"/>
              <a:buChar char="•"/>
            </a:pPr>
            <a:r>
              <a:rPr lang="en-US"/>
              <a:t>Be aware of your surroundings</a:t>
            </a:r>
          </a:p>
          <a:p>
            <a:pPr marL="171450" indent="-171450">
              <a:buFont typeface="Arial" panose="020B0604020202020204" pitchFamily="34" charset="0"/>
              <a:buChar char="•"/>
            </a:pPr>
            <a:r>
              <a:rPr lang="en-US"/>
              <a:t>If you see something – say something</a:t>
            </a:r>
          </a:p>
          <a:p>
            <a:pPr marL="171450" indent="-171450">
              <a:buFont typeface="Arial" panose="020B0604020202020204" pitchFamily="34" charset="0"/>
              <a:buChar char="•"/>
            </a:pPr>
            <a:r>
              <a:rPr lang="en-US"/>
              <a:t>Dial 4-4444 for non-Code Blue emergency situations</a:t>
            </a:r>
          </a:p>
          <a:p>
            <a:pPr marL="171450" indent="-171450">
              <a:buFont typeface="Arial" panose="020B0604020202020204" pitchFamily="34" charset="0"/>
              <a:buChar char="•"/>
            </a:pPr>
            <a:r>
              <a:rPr lang="en-US"/>
              <a:t>Keep your personal property locked and secure</a:t>
            </a:r>
          </a:p>
          <a:p>
            <a:pPr marL="171450" indent="-171450">
              <a:buFont typeface="Arial" panose="020B0604020202020204" pitchFamily="34" charset="0"/>
              <a:buChar char="•"/>
            </a:pPr>
            <a:r>
              <a:rPr lang="en-US"/>
              <a:t>Pay attention to anyone who acts suspiciously or like they don’t belong</a:t>
            </a:r>
          </a:p>
          <a:p>
            <a:pPr marL="171450" indent="-171450">
              <a:buFont typeface="Arial" panose="020B0604020202020204" pitchFamily="34" charset="0"/>
              <a:buChar char="•"/>
            </a:pPr>
            <a:r>
              <a:rPr lang="en-US"/>
              <a:t>Make sure vendors have a vendor badge</a:t>
            </a:r>
          </a:p>
          <a:p>
            <a:pPr marL="171450" indent="-171450">
              <a:buFont typeface="Arial" panose="020B0604020202020204" pitchFamily="34" charset="0"/>
              <a:buChar char="•"/>
            </a:pPr>
            <a:r>
              <a:rPr lang="en-US" spc="-7">
                <a:cs typeface="Calibri"/>
              </a:rPr>
              <a:t>Co</a:t>
            </a:r>
            <a:r>
              <a:rPr lang="en-US" spc="3">
                <a:cs typeface="Calibri"/>
              </a:rPr>
              <a:t>nt</a:t>
            </a:r>
            <a:r>
              <a:rPr lang="en-US">
                <a:cs typeface="Calibri"/>
              </a:rPr>
              <a:t>a</a:t>
            </a:r>
            <a:r>
              <a:rPr lang="en-US" spc="-7">
                <a:cs typeface="Calibri"/>
              </a:rPr>
              <a:t>c</a:t>
            </a:r>
            <a:r>
              <a:rPr lang="en-US" spc="-3">
                <a:cs typeface="Calibri"/>
              </a:rPr>
              <a:t>t </a:t>
            </a:r>
            <a:r>
              <a:rPr lang="en-US" spc="-10">
                <a:cs typeface="Calibri"/>
              </a:rPr>
              <a:t>S</a:t>
            </a:r>
            <a:r>
              <a:rPr lang="en-US" spc="-7">
                <a:cs typeface="Calibri"/>
              </a:rPr>
              <a:t>ec</a:t>
            </a:r>
            <a:r>
              <a:rPr lang="en-US" spc="3">
                <a:cs typeface="Calibri"/>
              </a:rPr>
              <a:t>u</a:t>
            </a:r>
            <a:r>
              <a:rPr lang="en-US">
                <a:cs typeface="Calibri"/>
              </a:rPr>
              <a:t>rit</a:t>
            </a:r>
            <a:r>
              <a:rPr lang="en-US" spc="-7">
                <a:cs typeface="Calibri"/>
              </a:rPr>
              <a:t>y</a:t>
            </a:r>
            <a:r>
              <a:rPr lang="en-US" spc="-10">
                <a:cs typeface="Calibri"/>
              </a:rPr>
              <a:t> </a:t>
            </a:r>
            <a:r>
              <a:rPr lang="en-US" spc="3">
                <a:cs typeface="Calibri"/>
              </a:rPr>
              <a:t>D</a:t>
            </a:r>
            <a:r>
              <a:rPr lang="en-US">
                <a:cs typeface="Calibri"/>
              </a:rPr>
              <a:t>i</a:t>
            </a:r>
            <a:r>
              <a:rPr lang="en-US" spc="-3">
                <a:cs typeface="Calibri"/>
              </a:rPr>
              <a:t>s</a:t>
            </a:r>
            <a:r>
              <a:rPr lang="en-US" spc="3">
                <a:cs typeface="Calibri"/>
              </a:rPr>
              <a:t>p</a:t>
            </a:r>
            <a:r>
              <a:rPr lang="en-US" spc="-10">
                <a:cs typeface="Calibri"/>
              </a:rPr>
              <a:t>a</a:t>
            </a:r>
            <a:r>
              <a:rPr lang="en-US">
                <a:cs typeface="Calibri"/>
              </a:rPr>
              <a:t>t</a:t>
            </a:r>
            <a:r>
              <a:rPr lang="en-US" spc="-7">
                <a:cs typeface="Calibri"/>
              </a:rPr>
              <a:t>c</a:t>
            </a:r>
            <a:r>
              <a:rPr lang="en-US">
                <a:cs typeface="Calibri"/>
              </a:rPr>
              <a:t>h</a:t>
            </a:r>
            <a:r>
              <a:rPr lang="en-US" spc="7">
                <a:cs typeface="Calibri"/>
              </a:rPr>
              <a:t> </a:t>
            </a:r>
            <a:r>
              <a:rPr lang="en-US" spc="-3">
                <a:cs typeface="Calibri"/>
              </a:rPr>
              <a:t>x</a:t>
            </a:r>
            <a:r>
              <a:rPr lang="en-US" spc="-14">
                <a:cs typeface="Calibri"/>
              </a:rPr>
              <a:t>6</a:t>
            </a:r>
            <a:r>
              <a:rPr lang="en-US" spc="-7">
                <a:cs typeface="Calibri"/>
              </a:rPr>
              <a:t>0837</a:t>
            </a:r>
            <a:r>
              <a:rPr lang="en-US" spc="-3">
                <a:cs typeface="Calibri"/>
              </a:rPr>
              <a:t> for escort or general security concerns</a:t>
            </a:r>
            <a:endParaRPr lang="en-US"/>
          </a:p>
        </p:txBody>
      </p:sp>
      <p:sp>
        <p:nvSpPr>
          <p:cNvPr id="4" name="Slide Number Placeholder 3"/>
          <p:cNvSpPr>
            <a:spLocks noGrp="1"/>
          </p:cNvSpPr>
          <p:nvPr>
            <p:ph type="sldNum" sz="quarter" idx="10"/>
          </p:nvPr>
        </p:nvSpPr>
        <p:spPr/>
        <p:txBody>
          <a:bodyPr/>
          <a:lstStyle/>
          <a:p>
            <a:fld id="{4803A8D2-B684-475E-8C50-4ADBACD1688C}" type="slidenum">
              <a:rPr lang="en-US" smtClean="0"/>
              <a:t>49</a:t>
            </a:fld>
            <a:endParaRPr lang="en-US"/>
          </a:p>
        </p:txBody>
      </p:sp>
    </p:spTree>
    <p:extLst>
      <p:ext uri="{BB962C8B-B14F-4D97-AF65-F5344CB8AC3E}">
        <p14:creationId xmlns:p14="http://schemas.microsoft.com/office/powerpoint/2010/main" val="2737017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Call Security Dispatch (x60837) to provide details of the situation, so that Security can arrive on the scene prepared – this is the preferred method</a:t>
            </a:r>
          </a:p>
          <a:p>
            <a:pPr marL="171450" indent="-171450">
              <a:buFont typeface="Arial" panose="020B0604020202020204" pitchFamily="34" charset="0"/>
              <a:buChar char="•"/>
            </a:pPr>
            <a:r>
              <a:rPr lang="en-US"/>
              <a:t>If unable to call Security, the staff can press the staff duress button on the </a:t>
            </a:r>
            <a:r>
              <a:rPr lang="en-US" err="1"/>
              <a:t>Aeroscout</a:t>
            </a:r>
            <a:r>
              <a:rPr lang="en-US"/>
              <a:t> RFID tag (when activated, the button will light up)</a:t>
            </a:r>
          </a:p>
          <a:p>
            <a:pPr marL="171450" indent="-171450">
              <a:buFont typeface="Arial" panose="020B0604020202020204" pitchFamily="34" charset="0"/>
              <a:buChar char="•"/>
            </a:pPr>
            <a:r>
              <a:rPr lang="en-US"/>
              <a:t>Security button on headwall can also be used (alarms to PBX </a:t>
            </a:r>
            <a:r>
              <a:rPr lang="en-US">
                <a:sym typeface="Wingdings" panose="05000000000000000000" pitchFamily="2" charset="2"/>
              </a:rPr>
              <a:t>and then to Security)</a:t>
            </a:r>
            <a:endParaRPr lang="en-US"/>
          </a:p>
        </p:txBody>
      </p:sp>
      <p:sp>
        <p:nvSpPr>
          <p:cNvPr id="4" name="Slide Number Placeholder 3"/>
          <p:cNvSpPr>
            <a:spLocks noGrp="1"/>
          </p:cNvSpPr>
          <p:nvPr>
            <p:ph type="sldNum" sz="quarter" idx="10"/>
          </p:nvPr>
        </p:nvSpPr>
        <p:spPr/>
        <p:txBody>
          <a:bodyPr/>
          <a:lstStyle/>
          <a:p>
            <a:fld id="{4803A8D2-B684-475E-8C50-4ADBACD1688C}" type="slidenum">
              <a:rPr lang="en-US" smtClean="0"/>
              <a:t>50</a:t>
            </a:fld>
            <a:endParaRPr lang="en-US"/>
          </a:p>
        </p:txBody>
      </p:sp>
    </p:spTree>
    <p:extLst>
      <p:ext uri="{BB962C8B-B14F-4D97-AF65-F5344CB8AC3E}">
        <p14:creationId xmlns:p14="http://schemas.microsoft.com/office/powerpoint/2010/main" val="3317318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Patient belongings are stored in a room near the ED Security desk</a:t>
            </a:r>
          </a:p>
          <a:p>
            <a:pPr marL="171450" indent="-171450">
              <a:buFont typeface="Arial" panose="020B0604020202020204" pitchFamily="34" charset="0"/>
              <a:buChar char="•"/>
            </a:pPr>
            <a:r>
              <a:rPr lang="en-US" dirty="0"/>
              <a:t>Patient Valuables are stored in the admitting / cashier area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patient lost and found items, please direct them to Security Patient </a:t>
            </a:r>
            <a:r>
              <a:rPr lang="en-US" dirty="0" smtClean="0"/>
              <a:t>Relations</a:t>
            </a: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51</a:t>
            </a:fld>
            <a:endParaRPr lang="en-US"/>
          </a:p>
        </p:txBody>
      </p:sp>
    </p:spTree>
    <p:extLst>
      <p:ext uri="{BB962C8B-B14F-4D97-AF65-F5344CB8AC3E}">
        <p14:creationId xmlns:p14="http://schemas.microsoft.com/office/powerpoint/2010/main" val="23421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 an overview of </a:t>
            </a:r>
          </a:p>
          <a:p>
            <a:pPr marL="171450" indent="-171450">
              <a:buFont typeface="Arial" panose="020B0604020202020204" pitchFamily="34" charset="0"/>
              <a:buChar char="•"/>
            </a:pPr>
            <a:r>
              <a:rPr lang="en-US" dirty="0"/>
              <a:t>Where the campus is </a:t>
            </a:r>
          </a:p>
          <a:p>
            <a:pPr marL="171450" indent="-171450">
              <a:buFont typeface="Arial" panose="020B0604020202020204" pitchFamily="34" charset="0"/>
              <a:buChar char="•"/>
            </a:pPr>
            <a:r>
              <a:rPr lang="en-US" dirty="0"/>
              <a:t>Hours of operation</a:t>
            </a:r>
          </a:p>
          <a:p>
            <a:pPr marL="171450" indent="-171450">
              <a:buFont typeface="Arial" panose="020B0604020202020204" pitchFamily="34" charset="0"/>
              <a:buChar char="•"/>
            </a:pPr>
            <a:r>
              <a:rPr lang="en-US" dirty="0"/>
              <a:t>Enter / entrances</a:t>
            </a:r>
          </a:p>
          <a:p>
            <a:pPr marL="171450" indent="-171450">
              <a:buFont typeface="Arial" panose="020B0604020202020204" pitchFamily="34" charset="0"/>
              <a:buChar char="•"/>
            </a:pPr>
            <a:r>
              <a:rPr lang="en-US" dirty="0"/>
              <a:t>Amenities</a:t>
            </a:r>
          </a:p>
        </p:txBody>
      </p:sp>
      <p:sp>
        <p:nvSpPr>
          <p:cNvPr id="4" name="Slide Number Placeholder 3"/>
          <p:cNvSpPr>
            <a:spLocks noGrp="1"/>
          </p:cNvSpPr>
          <p:nvPr>
            <p:ph type="sldNum" sz="quarter" idx="10"/>
          </p:nvPr>
        </p:nvSpPr>
        <p:spPr/>
        <p:txBody>
          <a:bodyPr/>
          <a:lstStyle/>
          <a:p>
            <a:fld id="{4803A8D2-B684-475E-8C50-4ADBACD1688C}" type="slidenum">
              <a:rPr lang="en-US" smtClean="0"/>
              <a:t>5</a:t>
            </a:fld>
            <a:endParaRPr lang="en-US"/>
          </a:p>
        </p:txBody>
      </p:sp>
    </p:spTree>
    <p:extLst>
      <p:ext uri="{BB962C8B-B14F-4D97-AF65-F5344CB8AC3E}">
        <p14:creationId xmlns:p14="http://schemas.microsoft.com/office/powerpoint/2010/main" val="3454574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Confidential document containers are located throughout the hospital.   These are emptied every two weeks by the shredding company.  </a:t>
            </a:r>
          </a:p>
          <a:p>
            <a:pPr marL="171450" indent="-171450">
              <a:buFont typeface="Arial" panose="020B0604020202020204" pitchFamily="34" charset="0"/>
              <a:buChar char="•"/>
            </a:pPr>
            <a:r>
              <a:rPr lang="en-US" dirty="0"/>
              <a:t>Van Ness is dedicated to being a green facility, however, so please remember to THINK BEFORE YOU INK.  </a:t>
            </a:r>
          </a:p>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52</a:t>
            </a:fld>
            <a:endParaRPr lang="en-US"/>
          </a:p>
        </p:txBody>
      </p:sp>
    </p:spTree>
    <p:extLst>
      <p:ext uri="{BB962C8B-B14F-4D97-AF65-F5344CB8AC3E}">
        <p14:creationId xmlns:p14="http://schemas.microsoft.com/office/powerpoint/2010/main" val="870821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53</a:t>
            </a:fld>
            <a:endParaRPr lang="en-US"/>
          </a:p>
        </p:txBody>
      </p:sp>
    </p:spTree>
    <p:extLst>
      <p:ext uri="{BB962C8B-B14F-4D97-AF65-F5344CB8AC3E}">
        <p14:creationId xmlns:p14="http://schemas.microsoft.com/office/powerpoint/2010/main" val="1033549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54</a:t>
            </a:fld>
            <a:endParaRPr lang="en-US"/>
          </a:p>
        </p:txBody>
      </p:sp>
    </p:spTree>
    <p:extLst>
      <p:ext uri="{BB962C8B-B14F-4D97-AF65-F5344CB8AC3E}">
        <p14:creationId xmlns:p14="http://schemas.microsoft.com/office/powerpoint/2010/main" val="805128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We want all employees, patients and visitors to be safe in the new MBC facility.  Important safety information is included in this section</a:t>
            </a:r>
          </a:p>
        </p:txBody>
      </p:sp>
      <p:sp>
        <p:nvSpPr>
          <p:cNvPr id="4" name="Date Placeholder 3"/>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2029766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Sonifi</a:t>
            </a:r>
            <a:r>
              <a:rPr lang="en-US"/>
              <a:t> is an integrated communication and entertainment system used in the patient room to program the television, review educational materials, and order meals along with several other features.  It allows:</a:t>
            </a:r>
          </a:p>
          <a:p>
            <a:pPr marL="171450" indent="-171450">
              <a:buFont typeface="Arial" panose="020B0604020202020204" pitchFamily="34" charset="0"/>
              <a:buChar char="•"/>
            </a:pPr>
            <a:r>
              <a:rPr lang="en-US" err="1"/>
              <a:t>DirectTV</a:t>
            </a:r>
            <a:r>
              <a:rPr lang="en-US"/>
              <a:t> programming and controls</a:t>
            </a:r>
          </a:p>
          <a:p>
            <a:pPr marL="171450" indent="-171450">
              <a:buFont typeface="Arial" panose="020B0604020202020204" pitchFamily="34" charset="0"/>
              <a:buChar char="•"/>
            </a:pPr>
            <a:r>
              <a:rPr lang="en-US"/>
              <a:t>Viewing Assigned Educational Content</a:t>
            </a:r>
          </a:p>
          <a:p>
            <a:pPr marL="171450" indent="-171450">
              <a:buFont typeface="Arial" panose="020B0604020202020204" pitchFamily="34" charset="0"/>
              <a:buChar char="•"/>
            </a:pPr>
            <a:r>
              <a:rPr lang="en-US"/>
              <a:t>Ordering meals </a:t>
            </a:r>
          </a:p>
          <a:p>
            <a:pPr marL="171450" indent="-171450">
              <a:buFont typeface="Arial" panose="020B0604020202020204" pitchFamily="34" charset="0"/>
              <a:buChar char="•"/>
            </a:pPr>
            <a:r>
              <a:rPr lang="en-US"/>
              <a:t>Viewing care team information</a:t>
            </a:r>
          </a:p>
          <a:p>
            <a:pPr marL="171450" indent="-171450">
              <a:buFont typeface="Arial" panose="020B0604020202020204" pitchFamily="34" charset="0"/>
              <a:buChar char="•"/>
            </a:pPr>
            <a:r>
              <a:rPr lang="en-US"/>
              <a:t>Accessing the patient schedule</a:t>
            </a:r>
          </a:p>
          <a:p>
            <a:pPr marL="171450" indent="-171450">
              <a:buFont typeface="Arial" panose="020B0604020202020204" pitchFamily="34" charset="0"/>
              <a:buChar char="•"/>
            </a:pPr>
            <a:r>
              <a:rPr lang="en-US"/>
              <a:t>Interacting with the care team</a:t>
            </a:r>
          </a:p>
          <a:p>
            <a:pPr marL="171450" indent="-171450">
              <a:buFont typeface="Arial" panose="020B0604020202020204" pitchFamily="34" charset="0"/>
              <a:buChar char="•"/>
            </a:pPr>
            <a:r>
              <a:rPr lang="en-US"/>
              <a:t>Integration with nurse call Pillow Speaker for volume and controls</a:t>
            </a:r>
          </a:p>
          <a:p>
            <a:endParaRPr lang="en-US"/>
          </a:p>
        </p:txBody>
      </p:sp>
      <p:sp>
        <p:nvSpPr>
          <p:cNvPr id="4" name="Slide Number Placeholder 3"/>
          <p:cNvSpPr>
            <a:spLocks noGrp="1"/>
          </p:cNvSpPr>
          <p:nvPr>
            <p:ph type="sldNum" sz="quarter" idx="10"/>
          </p:nvPr>
        </p:nvSpPr>
        <p:spPr/>
        <p:txBody>
          <a:bodyPr/>
          <a:lstStyle/>
          <a:p>
            <a:fld id="{4803A8D2-B684-475E-8C50-4ADBACD1688C}" type="slidenum">
              <a:rPr lang="en-US" smtClean="0"/>
              <a:t>56</a:t>
            </a:fld>
            <a:endParaRPr lang="en-US"/>
          </a:p>
        </p:txBody>
      </p:sp>
    </p:spTree>
    <p:extLst>
      <p:ext uri="{BB962C8B-B14F-4D97-AF65-F5344CB8AC3E}">
        <p14:creationId xmlns:p14="http://schemas.microsoft.com/office/powerpoint/2010/main" val="1294094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Every patient care unit has a nurse call system. The system consist of a nurse console, patient room headwall unit, patient handset, shower and toilet pull cords, and dome lights located outside the patient room. </a:t>
            </a:r>
          </a:p>
          <a:p>
            <a:pPr marL="171450" indent="-171450">
              <a:buFont typeface="Arial" panose="020B0604020202020204" pitchFamily="34" charset="0"/>
              <a:buChar char="•"/>
            </a:pPr>
            <a:r>
              <a:rPr lang="en-US"/>
              <a:t>Serves as a code required system for patient safety &amp; security</a:t>
            </a:r>
          </a:p>
          <a:p>
            <a:pPr marL="171450" indent="-171450">
              <a:buFont typeface="Arial" panose="020B0604020202020204" pitchFamily="34" charset="0"/>
              <a:buChar char="•"/>
            </a:pPr>
            <a:r>
              <a:rPr lang="en-US"/>
              <a:t>Provides a patient alert-communication system for hospital staff</a:t>
            </a:r>
          </a:p>
          <a:p>
            <a:pPr marL="171450" indent="-171450">
              <a:buFont typeface="Arial" panose="020B0604020202020204" pitchFamily="34" charset="0"/>
              <a:buChar char="•"/>
            </a:pPr>
            <a:r>
              <a:rPr lang="en-US"/>
              <a:t>Integrates with other applications such as </a:t>
            </a:r>
            <a:r>
              <a:rPr lang="en-US" err="1"/>
              <a:t>Vocera</a:t>
            </a:r>
            <a:r>
              <a:rPr lang="en-US"/>
              <a:t> and </a:t>
            </a:r>
            <a:r>
              <a:rPr lang="en-US" err="1"/>
              <a:t>Sonifi</a:t>
            </a:r>
            <a:r>
              <a:rPr lang="en-US"/>
              <a:t> in order to produce hospital-wide communications and notifications</a:t>
            </a:r>
          </a:p>
        </p:txBody>
      </p:sp>
      <p:sp>
        <p:nvSpPr>
          <p:cNvPr id="4" name="Slide Number Placeholder 3"/>
          <p:cNvSpPr>
            <a:spLocks noGrp="1"/>
          </p:cNvSpPr>
          <p:nvPr>
            <p:ph type="sldNum" sz="quarter" idx="10"/>
          </p:nvPr>
        </p:nvSpPr>
        <p:spPr/>
        <p:txBody>
          <a:bodyPr/>
          <a:lstStyle/>
          <a:p>
            <a:fld id="{4803A8D2-B684-475E-8C50-4ADBACD1688C}" type="slidenum">
              <a:rPr lang="en-US" smtClean="0"/>
              <a:t>57</a:t>
            </a:fld>
            <a:endParaRPr lang="en-US"/>
          </a:p>
        </p:txBody>
      </p:sp>
    </p:spTree>
    <p:extLst>
      <p:ext uri="{BB962C8B-B14F-4D97-AF65-F5344CB8AC3E}">
        <p14:creationId xmlns:p14="http://schemas.microsoft.com/office/powerpoint/2010/main" val="12035421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a:t>
            </a:r>
            <a:r>
              <a:rPr lang="en-US" err="1"/>
              <a:t>Vocera</a:t>
            </a:r>
            <a:r>
              <a:rPr lang="en-US"/>
              <a:t> badge delivers hands-free, real-time voice communication between the wearer, patients and other staff members</a:t>
            </a:r>
          </a:p>
          <a:p>
            <a:pPr marL="171450" indent="-171450">
              <a:buFont typeface="Arial" panose="020B0604020202020204" pitchFamily="34" charset="0"/>
              <a:buChar char="•"/>
            </a:pPr>
            <a:r>
              <a:rPr lang="en-US"/>
              <a:t>This communication system weighs less than two ounces, allowing users to keep their hands free</a:t>
            </a:r>
          </a:p>
          <a:p>
            <a:pPr marL="171450" indent="-171450">
              <a:buFont typeface="Arial" panose="020B0604020202020204" pitchFamily="34" charset="0"/>
              <a:buChar char="•"/>
            </a:pPr>
            <a:r>
              <a:rPr lang="en-US" err="1"/>
              <a:t>Vocera</a:t>
            </a:r>
            <a:r>
              <a:rPr lang="en-US"/>
              <a:t> is integrated at Responder 5 Nurse Call, Cisco IP phones and Philips monitors at the new MBC facility</a:t>
            </a:r>
          </a:p>
        </p:txBody>
      </p:sp>
      <p:sp>
        <p:nvSpPr>
          <p:cNvPr id="4" name="Slide Number Placeholder 3"/>
          <p:cNvSpPr>
            <a:spLocks noGrp="1"/>
          </p:cNvSpPr>
          <p:nvPr>
            <p:ph type="sldNum" sz="quarter" idx="10"/>
          </p:nvPr>
        </p:nvSpPr>
        <p:spPr/>
        <p:txBody>
          <a:bodyPr/>
          <a:lstStyle/>
          <a:p>
            <a:fld id="{4803A8D2-B684-475E-8C50-4ADBACD1688C}" type="slidenum">
              <a:rPr lang="en-US" smtClean="0"/>
              <a:t>58</a:t>
            </a:fld>
            <a:endParaRPr lang="en-US"/>
          </a:p>
        </p:txBody>
      </p:sp>
    </p:spTree>
    <p:extLst>
      <p:ext uri="{BB962C8B-B14F-4D97-AF65-F5344CB8AC3E}">
        <p14:creationId xmlns:p14="http://schemas.microsoft.com/office/powerpoint/2010/main" val="6991269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Cisco Voice over IP (VoIP) Connects to the </a:t>
            </a:r>
            <a:r>
              <a:rPr lang="en-US" err="1"/>
              <a:t>Vocera</a:t>
            </a:r>
            <a:r>
              <a:rPr lang="en-US"/>
              <a:t> application so that calls can be make between telephones and </a:t>
            </a:r>
            <a:r>
              <a:rPr lang="en-US" err="1"/>
              <a:t>Vocera</a:t>
            </a:r>
            <a:r>
              <a:rPr lang="en-US"/>
              <a:t> badges.</a:t>
            </a:r>
          </a:p>
          <a:p>
            <a:pPr marL="171450" indent="-171450">
              <a:buFont typeface="Arial" panose="020B0604020202020204" pitchFamily="34" charset="0"/>
              <a:buChar char="•"/>
            </a:pPr>
            <a:r>
              <a:rPr lang="en-US" err="1"/>
              <a:t>Informacast</a:t>
            </a:r>
            <a:r>
              <a:rPr lang="en-US"/>
              <a:t> for paging and broadcast messaging</a:t>
            </a:r>
          </a:p>
          <a:p>
            <a:pPr marL="171450" indent="-171450">
              <a:buFont typeface="Arial" panose="020B0604020202020204" pitchFamily="34" charset="0"/>
              <a:buChar char="•"/>
            </a:pPr>
            <a:r>
              <a:rPr lang="en-US"/>
              <a:t>Emergency red phones will be installed in key locations</a:t>
            </a:r>
          </a:p>
          <a:p>
            <a:pPr marL="171450" indent="-171450">
              <a:buFont typeface="Arial" panose="020B0604020202020204" pitchFamily="34" charset="0"/>
              <a:buChar char="•"/>
            </a:pPr>
            <a:r>
              <a:rPr lang="en-US"/>
              <a:t>We will be using the Microsoft Outlook Address Book as the employee phone directory for all CPMC Campuses.</a:t>
            </a:r>
          </a:p>
        </p:txBody>
      </p:sp>
      <p:sp>
        <p:nvSpPr>
          <p:cNvPr id="4" name="Slide Number Placeholder 3"/>
          <p:cNvSpPr>
            <a:spLocks noGrp="1"/>
          </p:cNvSpPr>
          <p:nvPr>
            <p:ph type="sldNum" sz="quarter" idx="10"/>
          </p:nvPr>
        </p:nvSpPr>
        <p:spPr/>
        <p:txBody>
          <a:bodyPr/>
          <a:lstStyle/>
          <a:p>
            <a:fld id="{4803A8D2-B684-475E-8C50-4ADBACD1688C}" type="slidenum">
              <a:rPr lang="en-US" smtClean="0"/>
              <a:t>59</a:t>
            </a:fld>
            <a:endParaRPr lang="en-US"/>
          </a:p>
        </p:txBody>
      </p:sp>
    </p:spTree>
    <p:extLst>
      <p:ext uri="{BB962C8B-B14F-4D97-AF65-F5344CB8AC3E}">
        <p14:creationId xmlns:p14="http://schemas.microsoft.com/office/powerpoint/2010/main" val="1804383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60</a:t>
            </a:fld>
            <a:endParaRPr lang="en-US"/>
          </a:p>
        </p:txBody>
      </p:sp>
    </p:spTree>
    <p:extLst>
      <p:ext uri="{BB962C8B-B14F-4D97-AF65-F5344CB8AC3E}">
        <p14:creationId xmlns:p14="http://schemas.microsoft.com/office/powerpoint/2010/main" val="29504297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multiple digital displays throughout the new MBC facility to improve communication.</a:t>
            </a:r>
          </a:p>
          <a:p>
            <a:pPr marL="171450" indent="-171450">
              <a:buFont typeface="Arial" panose="020B0604020202020204" pitchFamily="34" charset="0"/>
              <a:buChar char="•"/>
            </a:pPr>
            <a:r>
              <a:rPr lang="en-US"/>
              <a:t>All nurse stations will have digital display boards to display patient census</a:t>
            </a:r>
          </a:p>
          <a:p>
            <a:pPr marL="171450" indent="-171450">
              <a:buFont typeface="Arial" panose="020B0604020202020204" pitchFamily="34" charset="0"/>
              <a:buChar char="•"/>
            </a:pPr>
            <a:r>
              <a:rPr lang="en-US"/>
              <a:t>Specialized display boards will also be present in the ORs and Emergency Department</a:t>
            </a:r>
          </a:p>
          <a:p>
            <a:pPr marL="171450" indent="-171450">
              <a:buFont typeface="Arial" panose="020B0604020202020204" pitchFamily="34" charset="0"/>
              <a:buChar char="•"/>
            </a:pPr>
            <a:r>
              <a:rPr lang="en-US"/>
              <a:t>Conference rooms will have digital signs indicating the daily schedule</a:t>
            </a:r>
          </a:p>
          <a:p>
            <a:pPr marL="171450" indent="-171450">
              <a:buFont typeface="Arial" panose="020B0604020202020204" pitchFamily="34" charset="0"/>
              <a:buChar char="•"/>
            </a:pPr>
            <a:r>
              <a:rPr lang="en-US"/>
              <a:t>A digital donor wall will be present in the lobby areas</a:t>
            </a:r>
          </a:p>
          <a:p>
            <a:pPr marL="171450" indent="-171450">
              <a:buFont typeface="Arial" panose="020B0604020202020204" pitchFamily="34" charset="0"/>
              <a:buChar char="•"/>
            </a:pPr>
            <a:r>
              <a:rPr lang="en-US"/>
              <a:t>Electronic informational kiosks will be located at main patient entrances to facilitate wayfinding</a:t>
            </a:r>
          </a:p>
          <a:p>
            <a:pPr marL="171450" indent="-171450">
              <a:buFont typeface="Arial" panose="020B0604020202020204" pitchFamily="34" charset="0"/>
              <a:buChar char="•"/>
            </a:pPr>
            <a:r>
              <a:rPr lang="en-US"/>
              <a:t>The cafeteria will have digital signs displaying the daily menu</a:t>
            </a:r>
          </a:p>
          <a:p>
            <a:endParaRPr lang="en-US"/>
          </a:p>
        </p:txBody>
      </p:sp>
      <p:sp>
        <p:nvSpPr>
          <p:cNvPr id="4" name="Slide Number Placeholder 3"/>
          <p:cNvSpPr>
            <a:spLocks noGrp="1"/>
          </p:cNvSpPr>
          <p:nvPr>
            <p:ph type="sldNum" sz="quarter" idx="10"/>
          </p:nvPr>
        </p:nvSpPr>
        <p:spPr/>
        <p:txBody>
          <a:bodyPr/>
          <a:lstStyle/>
          <a:p>
            <a:fld id="{4803A8D2-B684-475E-8C50-4ADBACD1688C}" type="slidenum">
              <a:rPr lang="en-US" smtClean="0"/>
              <a:t>61</a:t>
            </a:fld>
            <a:endParaRPr lang="en-US"/>
          </a:p>
        </p:txBody>
      </p:sp>
    </p:spTree>
    <p:extLst>
      <p:ext uri="{BB962C8B-B14F-4D97-AF65-F5344CB8AC3E}">
        <p14:creationId xmlns:p14="http://schemas.microsoft.com/office/powerpoint/2010/main" val="188613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 us create a positive environment for our patients and visitors. Please remember that we are moving into a brand new hospital that we want to keep as beautiful and tidy as the day we move in. </a:t>
            </a:r>
          </a:p>
          <a:p>
            <a:endParaRPr lang="en-US" dirty="0" smtClean="0"/>
          </a:p>
          <a:p>
            <a:pPr marL="171450" indent="-171450">
              <a:buFont typeface="Arial" panose="020B0604020202020204" pitchFamily="34" charset="0"/>
              <a:buChar char="•"/>
            </a:pPr>
            <a:r>
              <a:rPr lang="en-US" dirty="0" smtClean="0"/>
              <a:t>Remember you are “on stage” in front of house areas which are the areas that patients and visitors will see</a:t>
            </a:r>
          </a:p>
          <a:p>
            <a:pPr marL="171450" indent="-171450">
              <a:buFont typeface="Arial" panose="020B0604020202020204" pitchFamily="34" charset="0"/>
              <a:buChar char="•"/>
            </a:pPr>
            <a:r>
              <a:rPr lang="en-US" dirty="0" smtClean="0"/>
              <a:t>Please refrain from: </a:t>
            </a:r>
          </a:p>
          <a:p>
            <a:pPr marL="628650" lvl="1" indent="-171450">
              <a:buFont typeface="Arial" panose="020B0604020202020204" pitchFamily="34" charset="0"/>
              <a:buChar char="•"/>
            </a:pPr>
            <a:r>
              <a:rPr lang="en-US" dirty="0" smtClean="0"/>
              <a:t>moving furniture or equipment in the building </a:t>
            </a:r>
          </a:p>
          <a:p>
            <a:pPr marL="628650" lvl="1" indent="-171450">
              <a:buFont typeface="Arial" panose="020B0604020202020204" pitchFamily="34" charset="0"/>
              <a:buChar char="•"/>
            </a:pPr>
            <a:r>
              <a:rPr lang="en-US" dirty="0" smtClean="0"/>
              <a:t>hanging things on the wall (art and bulletin boards provided) </a:t>
            </a:r>
          </a:p>
          <a:p>
            <a:pPr marL="628650" lvl="1" indent="-171450">
              <a:buFont typeface="Arial" panose="020B0604020202020204" pitchFamily="34" charset="0"/>
              <a:buChar char="•"/>
            </a:pPr>
            <a:r>
              <a:rPr lang="en-US" dirty="0" smtClean="0"/>
              <a:t>Bringing fish or pets of any kind to work, with the exception of service animals</a:t>
            </a:r>
          </a:p>
          <a:p>
            <a:pPr marL="628650" lvl="1" indent="-171450">
              <a:buFont typeface="Arial" panose="020B0604020202020204" pitchFamily="34" charset="0"/>
              <a:buChar char="•"/>
            </a:pPr>
            <a:r>
              <a:rPr lang="en-US" dirty="0" smtClean="0"/>
              <a:t>Having personal packages delivered to campus</a:t>
            </a:r>
          </a:p>
          <a:p>
            <a:pPr marL="628650" lvl="1" indent="-171450">
              <a:buFont typeface="Arial" panose="020B0604020202020204" pitchFamily="34" charset="0"/>
              <a:buChar char="•"/>
            </a:pPr>
            <a:r>
              <a:rPr lang="en-US" dirty="0" smtClean="0"/>
              <a:t>Expecting food delivery orders to be brought to unit—Staff are responsible to come down to the second floor Security Desk to pick up food. </a:t>
            </a: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6</a:t>
            </a:fld>
            <a:endParaRPr lang="en-US"/>
          </a:p>
        </p:txBody>
      </p:sp>
    </p:spTree>
    <p:extLst>
      <p:ext uri="{BB962C8B-B14F-4D97-AF65-F5344CB8AC3E}">
        <p14:creationId xmlns:p14="http://schemas.microsoft.com/office/powerpoint/2010/main" val="13204655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62</a:t>
            </a:fld>
            <a:endParaRPr lang="en-US"/>
          </a:p>
        </p:txBody>
      </p:sp>
    </p:spTree>
    <p:extLst>
      <p:ext uri="{BB962C8B-B14F-4D97-AF65-F5344CB8AC3E}">
        <p14:creationId xmlns:p14="http://schemas.microsoft.com/office/powerpoint/2010/main" val="8599313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63</a:t>
            </a:fld>
            <a:endParaRPr lang="en-US"/>
          </a:p>
        </p:txBody>
      </p:sp>
    </p:spTree>
    <p:extLst>
      <p:ext uri="{BB962C8B-B14F-4D97-AF65-F5344CB8AC3E}">
        <p14:creationId xmlns:p14="http://schemas.microsoft.com/office/powerpoint/2010/main" val="28421237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Some process changes are to be expected when moving into a new facility.  Here are a few highlights.  Departments will provide more details as appropriate.</a:t>
            </a:r>
          </a:p>
        </p:txBody>
      </p:sp>
      <p:sp>
        <p:nvSpPr>
          <p:cNvPr id="4" name="Date Placeholder 3"/>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4329557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300" err="1"/>
              <a:t>AeroScout</a:t>
            </a:r>
            <a:r>
              <a:rPr lang="en-US" sz="2300"/>
              <a:t> Equipment Tracking is used to help locate and service mobile equipment throughout the facility.  The equipment is tracked via an RFID tag affixed to the equipment.</a:t>
            </a:r>
            <a:endParaRPr lang="en-US" sz="1300"/>
          </a:p>
          <a:p>
            <a:pPr lvl="0"/>
            <a:r>
              <a:rPr lang="en-US" sz="2300"/>
              <a:t> Staff will be able to log into the system and search for equipment using various keywords such as description or tag number</a:t>
            </a:r>
          </a:p>
          <a:p>
            <a:pPr lvl="0"/>
            <a:r>
              <a:rPr lang="en-US"/>
              <a:t>Types of equipment to be tagged include things like:</a:t>
            </a:r>
          </a:p>
          <a:p>
            <a:pPr lvl="1"/>
            <a:r>
              <a:rPr lang="en-US"/>
              <a:t>Beds</a:t>
            </a:r>
          </a:p>
          <a:p>
            <a:pPr lvl="1"/>
            <a:r>
              <a:rPr lang="en-US"/>
              <a:t>Wheelchairs</a:t>
            </a:r>
          </a:p>
          <a:p>
            <a:pPr lvl="1"/>
            <a:r>
              <a:rPr lang="en-US"/>
              <a:t>Pumps</a:t>
            </a:r>
          </a:p>
          <a:p>
            <a:pPr lvl="1"/>
            <a:r>
              <a:rPr lang="en-US"/>
              <a:t>Monitors</a:t>
            </a:r>
          </a:p>
          <a:p>
            <a:pPr lvl="1"/>
            <a:r>
              <a:rPr lang="en-US"/>
              <a:t>Ventilators</a:t>
            </a:r>
          </a:p>
          <a:p>
            <a:pPr lvl="1"/>
            <a:r>
              <a:rPr lang="en-US"/>
              <a:t>Various portable devices</a:t>
            </a:r>
          </a:p>
          <a:p>
            <a:pPr lvl="1"/>
            <a:r>
              <a:rPr lang="en-US"/>
              <a:t>Others</a:t>
            </a:r>
          </a:p>
        </p:txBody>
      </p:sp>
      <p:sp>
        <p:nvSpPr>
          <p:cNvPr id="4" name="Slide Number Placeholder 3"/>
          <p:cNvSpPr>
            <a:spLocks noGrp="1"/>
          </p:cNvSpPr>
          <p:nvPr>
            <p:ph type="sldNum" sz="quarter" idx="10"/>
          </p:nvPr>
        </p:nvSpPr>
        <p:spPr/>
        <p:txBody>
          <a:bodyPr/>
          <a:lstStyle/>
          <a:p>
            <a:fld id="{4803A8D2-B684-475E-8C50-4ADBACD1688C}" type="slidenum">
              <a:rPr lang="en-US" smtClean="0"/>
              <a:t>65</a:t>
            </a:fld>
            <a:endParaRPr lang="en-US"/>
          </a:p>
        </p:txBody>
      </p:sp>
    </p:spTree>
    <p:extLst>
      <p:ext uri="{BB962C8B-B14F-4D97-AF65-F5344CB8AC3E}">
        <p14:creationId xmlns:p14="http://schemas.microsoft.com/office/powerpoint/2010/main" val="27895250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66</a:t>
            </a:fld>
            <a:endParaRPr lang="en-US"/>
          </a:p>
        </p:txBody>
      </p:sp>
    </p:spTree>
    <p:extLst>
      <p:ext uri="{BB962C8B-B14F-4D97-AF65-F5344CB8AC3E}">
        <p14:creationId xmlns:p14="http://schemas.microsoft.com/office/powerpoint/2010/main" val="26480690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 Ness is designed to be a green hospital.  This includes recycling, composting, red-bag (biohazard), pharmaceutical and toxic waste management and medical equipment reuse. </a:t>
            </a:r>
          </a:p>
          <a:p>
            <a:r>
              <a:rPr lang="en-US" dirty="0"/>
              <a:t>Waste will be separated into streams allowing patients, visitors and staff to contribute to our creating a healthy planet</a:t>
            </a:r>
          </a:p>
          <a:p>
            <a:pPr lvl="1"/>
            <a:r>
              <a:rPr lang="en-US" dirty="0"/>
              <a:t>There are receptacles for three waste streams co-mingled recycling(blue), regular trash (black), and composting (green).</a:t>
            </a:r>
          </a:p>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67</a:t>
            </a:fld>
            <a:endParaRPr lang="en-US"/>
          </a:p>
        </p:txBody>
      </p:sp>
    </p:spTree>
    <p:extLst>
      <p:ext uri="{BB962C8B-B14F-4D97-AF65-F5344CB8AC3E}">
        <p14:creationId xmlns:p14="http://schemas.microsoft.com/office/powerpoint/2010/main" val="10553029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spcBef>
                <a:spcPct val="0"/>
              </a:spcBef>
              <a:spcAft>
                <a:spcPct val="0"/>
              </a:spcAft>
            </a:pPr>
            <a:r>
              <a:rPr lang="en-US" sz="1200"/>
              <a:t>FMP sends documents to a virtual print queue in the cloud linked to the user who initiated the print job.</a:t>
            </a:r>
          </a:p>
          <a:p>
            <a:pPr marL="285750" indent="-285750" eaLnBrk="0" fontAlgn="base" hangingPunct="0">
              <a:spcBef>
                <a:spcPct val="0"/>
              </a:spcBef>
              <a:spcAft>
                <a:spcPct val="0"/>
              </a:spcAft>
              <a:buFont typeface="Arial" panose="020B0604020202020204" pitchFamily="34" charset="0"/>
              <a:buChar char="•"/>
            </a:pPr>
            <a:r>
              <a:rPr lang="en-US" sz="1200"/>
              <a:t>The user can go to any printer, tap their badge tap on the badge reader, and any pending print jobs will print to that printer.</a:t>
            </a:r>
          </a:p>
          <a:p>
            <a:pPr marL="285750" indent="-285750" eaLnBrk="0" fontAlgn="base" hangingPunct="0">
              <a:spcBef>
                <a:spcPct val="0"/>
              </a:spcBef>
              <a:spcAft>
                <a:spcPct val="0"/>
              </a:spcAft>
              <a:buFont typeface="Arial" panose="020B0604020202020204" pitchFamily="34" charset="0"/>
              <a:buChar char="•"/>
            </a:pPr>
            <a:r>
              <a:rPr lang="en-US" sz="1200"/>
              <a:t>The deployment of FMP is specific to a workstation (not a user, or a printer) and can be customized to accommodate workflows.</a:t>
            </a:r>
          </a:p>
          <a:p>
            <a:pPr marL="285750" indent="-285750" eaLnBrk="0" fontAlgn="base" hangingPunct="0">
              <a:spcBef>
                <a:spcPct val="0"/>
              </a:spcBef>
              <a:spcAft>
                <a:spcPct val="0"/>
              </a:spcAft>
              <a:buFont typeface="Arial" panose="020B0604020202020204" pitchFamily="34" charset="0"/>
              <a:buChar char="•"/>
            </a:pPr>
            <a:r>
              <a:rPr lang="en-US" sz="1200"/>
              <a:t>Specific print jobs (i.e. RX and some orders) can also remain non-FMP but will need to be assessed and approved by hospital leadership </a:t>
            </a:r>
          </a:p>
          <a:p>
            <a:pPr marL="285750" indent="-285750" eaLnBrk="0" fontAlgn="base" hangingPunct="0">
              <a:spcBef>
                <a:spcPct val="0"/>
              </a:spcBef>
              <a:spcAft>
                <a:spcPct val="0"/>
              </a:spcAft>
              <a:buFont typeface="Arial" panose="020B0604020202020204" pitchFamily="34" charset="0"/>
              <a:buChar char="•"/>
            </a:pPr>
            <a:r>
              <a:rPr lang="en-US" sz="1200"/>
              <a:t>Copier and printer support is provided by the Sutter Health Service Desk which is accessed by calling 888-888-6044 or accessing the IS Portal at IS.SUTTERHEALTH.ORG.</a:t>
            </a:r>
          </a:p>
        </p:txBody>
      </p:sp>
      <p:sp>
        <p:nvSpPr>
          <p:cNvPr id="4" name="Slide Number Placeholder 3"/>
          <p:cNvSpPr>
            <a:spLocks noGrp="1"/>
          </p:cNvSpPr>
          <p:nvPr>
            <p:ph type="sldNum" sz="quarter" idx="10"/>
          </p:nvPr>
        </p:nvSpPr>
        <p:spPr/>
        <p:txBody>
          <a:bodyPr/>
          <a:lstStyle/>
          <a:p>
            <a:fld id="{4803A8D2-B684-475E-8C50-4ADBACD1688C}" type="slidenum">
              <a:rPr lang="en-US" smtClean="0"/>
              <a:t>68</a:t>
            </a:fld>
            <a:endParaRPr lang="en-US"/>
          </a:p>
        </p:txBody>
      </p:sp>
    </p:spTree>
    <p:extLst>
      <p:ext uri="{BB962C8B-B14F-4D97-AF65-F5344CB8AC3E}">
        <p14:creationId xmlns:p14="http://schemas.microsoft.com/office/powerpoint/2010/main" val="40729555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69</a:t>
            </a:fld>
            <a:endParaRPr lang="en-US"/>
          </a:p>
        </p:txBody>
      </p:sp>
    </p:spTree>
    <p:extLst>
      <p:ext uri="{BB962C8B-B14F-4D97-AF65-F5344CB8AC3E}">
        <p14:creationId xmlns:p14="http://schemas.microsoft.com/office/powerpoint/2010/main" val="12358845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2400"/>
          </a:p>
        </p:txBody>
      </p:sp>
      <p:sp>
        <p:nvSpPr>
          <p:cNvPr id="4" name="Slide Number Placeholder 3"/>
          <p:cNvSpPr>
            <a:spLocks noGrp="1"/>
          </p:cNvSpPr>
          <p:nvPr>
            <p:ph type="sldNum" sz="quarter" idx="10"/>
          </p:nvPr>
        </p:nvSpPr>
        <p:spPr/>
        <p:txBody>
          <a:bodyPr/>
          <a:lstStyle/>
          <a:p>
            <a:fld id="{4803A8D2-B684-475E-8C50-4ADBACD1688C}" type="slidenum">
              <a:rPr lang="en-US" smtClean="0"/>
              <a:t>70</a:t>
            </a:fld>
            <a:endParaRPr lang="en-US"/>
          </a:p>
        </p:txBody>
      </p:sp>
    </p:spTree>
    <p:extLst>
      <p:ext uri="{BB962C8B-B14F-4D97-AF65-F5344CB8AC3E}">
        <p14:creationId xmlns:p14="http://schemas.microsoft.com/office/powerpoint/2010/main" val="15821201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Kelly – Keep an ear out for positive comments, the communications team was looking for news </a:t>
            </a:r>
            <a:r>
              <a:rPr lang="en-US" smtClean="0"/>
              <a:t>to share.</a:t>
            </a: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71</a:t>
            </a:fld>
            <a:endParaRPr lang="en-US"/>
          </a:p>
        </p:txBody>
      </p:sp>
    </p:spTree>
    <p:extLst>
      <p:ext uri="{BB962C8B-B14F-4D97-AF65-F5344CB8AC3E}">
        <p14:creationId xmlns:p14="http://schemas.microsoft.com/office/powerpoint/2010/main" val="1177137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Teach an overview of </a:t>
            </a:r>
          </a:p>
          <a:p>
            <a:pPr marL="171450" indent="-171450">
              <a:buFont typeface="Arial" panose="020B0604020202020204" pitchFamily="34" charset="0"/>
              <a:buChar char="•"/>
            </a:pPr>
            <a:r>
              <a:rPr lang="en-US"/>
              <a:t>Where the campus is </a:t>
            </a:r>
          </a:p>
          <a:p>
            <a:pPr marL="171450" indent="-171450">
              <a:buFont typeface="Arial" panose="020B0604020202020204" pitchFamily="34" charset="0"/>
              <a:buChar char="•"/>
            </a:pPr>
            <a:r>
              <a:rPr lang="en-US"/>
              <a:t>Hours of operation</a:t>
            </a:r>
          </a:p>
          <a:p>
            <a:pPr marL="171450" indent="-171450">
              <a:buFont typeface="Arial" panose="020B0604020202020204" pitchFamily="34" charset="0"/>
              <a:buChar char="•"/>
            </a:pPr>
            <a:r>
              <a:rPr lang="en-US"/>
              <a:t>Enter / entrances</a:t>
            </a:r>
          </a:p>
          <a:p>
            <a:pPr marL="171450" indent="-171450">
              <a:buFont typeface="Arial" panose="020B0604020202020204" pitchFamily="34" charset="0"/>
              <a:buChar char="•"/>
            </a:pPr>
            <a:r>
              <a:rPr lang="en-US"/>
              <a:t>Amenities</a:t>
            </a:r>
          </a:p>
        </p:txBody>
      </p:sp>
      <p:sp>
        <p:nvSpPr>
          <p:cNvPr id="4" name="Slide Number Placeholder 3"/>
          <p:cNvSpPr>
            <a:spLocks noGrp="1"/>
          </p:cNvSpPr>
          <p:nvPr>
            <p:ph type="sldNum" sz="quarter" idx="10"/>
          </p:nvPr>
        </p:nvSpPr>
        <p:spPr/>
        <p:txBody>
          <a:bodyPr/>
          <a:lstStyle/>
          <a:p>
            <a:fld id="{4803A8D2-B684-475E-8C50-4ADBACD1688C}" type="slidenum">
              <a:rPr lang="en-US" smtClean="0"/>
              <a:t>7</a:t>
            </a:fld>
            <a:endParaRPr lang="en-US"/>
          </a:p>
        </p:txBody>
      </p:sp>
    </p:spTree>
    <p:extLst>
      <p:ext uri="{BB962C8B-B14F-4D97-AF65-F5344CB8AC3E}">
        <p14:creationId xmlns:p14="http://schemas.microsoft.com/office/powerpoint/2010/main" val="3389433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8</a:t>
            </a:fld>
            <a:endParaRPr lang="en-US"/>
          </a:p>
        </p:txBody>
      </p:sp>
    </p:spTree>
    <p:extLst>
      <p:ext uri="{BB962C8B-B14F-4D97-AF65-F5344CB8AC3E}">
        <p14:creationId xmlns:p14="http://schemas.microsoft.com/office/powerpoint/2010/main" val="353488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**Teach out how to use the guide**</a:t>
            </a:r>
          </a:p>
          <a:p>
            <a:r>
              <a:rPr lang="en-US" dirty="0" smtClean="0"/>
              <a:t>The pocket guide is a tool for staff to easily navigate the new facility.  The pocket guide will help you navigate the building as well have a quick reference to important facts such as hours of operation, entrances, and phone numbers.</a:t>
            </a: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9</a:t>
            </a:fld>
            <a:endParaRPr lang="en-US"/>
          </a:p>
        </p:txBody>
      </p:sp>
    </p:spTree>
    <p:extLst>
      <p:ext uri="{BB962C8B-B14F-4D97-AF65-F5344CB8AC3E}">
        <p14:creationId xmlns:p14="http://schemas.microsoft.com/office/powerpoint/2010/main" val="3948520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b="1">
                <a:solidFill>
                  <a:srgbClr val="00AAA0"/>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9EC8B0C-94A6-4E2A-AD9D-DC395D906229}"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0AF21-E64E-4BF7-A690-DB8846B446B5}" type="slidenum">
              <a:rPr lang="en-US" smtClean="0"/>
              <a:t>‹#›</a:t>
            </a:fld>
            <a:endParaRPr lang="en-US"/>
          </a:p>
        </p:txBody>
      </p:sp>
      <p:sp>
        <p:nvSpPr>
          <p:cNvPr id="7" name="Rectangle 6"/>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a:t>              </a:t>
            </a:r>
          </a:p>
        </p:txBody>
      </p:sp>
    </p:spTree>
    <p:extLst>
      <p:ext uri="{BB962C8B-B14F-4D97-AF65-F5344CB8AC3E}">
        <p14:creationId xmlns:p14="http://schemas.microsoft.com/office/powerpoint/2010/main" val="165243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ullets (white)">
    <p:spTree>
      <p:nvGrpSpPr>
        <p:cNvPr id="1" name=""/>
        <p:cNvGrpSpPr/>
        <p:nvPr/>
      </p:nvGrpSpPr>
      <p:grpSpPr>
        <a:xfrm>
          <a:off x="0" y="0"/>
          <a:ext cx="0" cy="0"/>
          <a:chOff x="0" y="0"/>
          <a:chExt cx="0" cy="0"/>
        </a:xfrm>
      </p:grpSpPr>
      <p:sp>
        <p:nvSpPr>
          <p:cNvPr id="4" name="White plate"/>
          <p:cNvSpPr/>
          <p:nvPr userDrawn="1"/>
        </p:nvSpPr>
        <p:spPr>
          <a:xfrm>
            <a:off x="1" y="0"/>
            <a:ext cx="12193127" cy="6861021"/>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55528" y="-47264"/>
            <a:ext cx="10732155" cy="1841229"/>
          </a:xfrm>
          <a:prstGeom prst="rect">
            <a:avLst/>
          </a:prstGeom>
        </p:spPr>
        <p:txBody>
          <a:bodyPr anchor="b"/>
          <a:lstStyle>
            <a:lvl1pPr algn="l">
              <a:defRPr>
                <a:solidFill>
                  <a:srgbClr val="524F50"/>
                </a:solidFill>
                <a:latin typeface="Minion Pro" panose="02040503050306020203" pitchFamily="18" charset="0"/>
              </a:defRPr>
            </a:lvl1pPr>
          </a:lstStyle>
          <a:p>
            <a:r>
              <a:rPr lang="en-US"/>
              <a:t>Click to edit Master title style</a:t>
            </a:r>
          </a:p>
        </p:txBody>
      </p:sp>
      <p:sp>
        <p:nvSpPr>
          <p:cNvPr id="6" name="Text Placeholder 5"/>
          <p:cNvSpPr>
            <a:spLocks noGrp="1"/>
          </p:cNvSpPr>
          <p:nvPr>
            <p:ph type="body" sz="quarter" idx="10"/>
          </p:nvPr>
        </p:nvSpPr>
        <p:spPr>
          <a:xfrm>
            <a:off x="661473" y="1793965"/>
            <a:ext cx="10726208" cy="762000"/>
          </a:xfrm>
          <a:prstGeom prst="rect">
            <a:avLst/>
          </a:prstGeom>
        </p:spPr>
        <p:txBody>
          <a:bodyPr/>
          <a:lstStyle>
            <a:lvl1pPr marL="0" indent="0">
              <a:buFontTx/>
              <a:buNone/>
              <a:defRPr>
                <a:solidFill>
                  <a:srgbClr val="008599"/>
                </a:solidFill>
                <a:latin typeface="Arial"/>
                <a:cs typeface="Arial"/>
              </a:defRPr>
            </a:lvl1pPr>
            <a:lvl2pPr marL="609483" indent="0">
              <a:buFontTx/>
              <a:buNone/>
              <a:defRPr>
                <a:solidFill>
                  <a:srgbClr val="646469"/>
                </a:solidFill>
                <a:latin typeface="Arial"/>
                <a:cs typeface="Arial"/>
              </a:defRPr>
            </a:lvl2pPr>
            <a:lvl3pPr marL="1218968" indent="0">
              <a:buFontTx/>
              <a:buNone/>
              <a:defRPr>
                <a:solidFill>
                  <a:srgbClr val="646469"/>
                </a:solidFill>
                <a:latin typeface="Arial"/>
                <a:cs typeface="Arial"/>
              </a:defRPr>
            </a:lvl3pPr>
            <a:lvl4pPr marL="1828453" indent="0">
              <a:buFontTx/>
              <a:buNone/>
              <a:defRPr>
                <a:solidFill>
                  <a:srgbClr val="646469"/>
                </a:solidFill>
                <a:latin typeface="Arial"/>
                <a:cs typeface="Arial"/>
              </a:defRPr>
            </a:lvl4pPr>
            <a:lvl5pPr marL="2437936" indent="0">
              <a:buFontTx/>
              <a:buNone/>
              <a:defRPr>
                <a:solidFill>
                  <a:srgbClr val="646469"/>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818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1664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25098" y="4098378"/>
            <a:ext cx="7959811" cy="638369"/>
          </a:xfrm>
        </p:spPr>
        <p:txBody>
          <a:bodyPr>
            <a:noAutofit/>
          </a:bodyPr>
          <a:lstStyle>
            <a:lvl1pPr marL="0" indent="0" algn="l">
              <a:buNone/>
              <a:defRPr sz="41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p:cNvSpPr>
            <a:spLocks noGrp="1"/>
          </p:cNvSpPr>
          <p:nvPr>
            <p:ph type="ctrTitle" hasCustomPrompt="1"/>
          </p:nvPr>
        </p:nvSpPr>
        <p:spPr>
          <a:xfrm>
            <a:off x="4125098" y="86497"/>
            <a:ext cx="8066902" cy="4201297"/>
          </a:xfrm>
        </p:spPr>
        <p:txBody>
          <a:bodyPr anchor="b"/>
          <a:lstStyle>
            <a:lvl1pPr algn="l">
              <a:defRPr sz="8800" b="1">
                <a:solidFill>
                  <a:srgbClr val="00AAA0"/>
                </a:solidFill>
              </a:defRPr>
            </a:lvl1pPr>
          </a:lstStyle>
          <a:p>
            <a:r>
              <a:rPr lang="en-US"/>
              <a:t>CLICK TO EDIT MASTER TITLE STYLE</a:t>
            </a:r>
          </a:p>
        </p:txBody>
      </p:sp>
    </p:spTree>
    <p:extLst>
      <p:ext uri="{BB962C8B-B14F-4D97-AF65-F5344CB8AC3E}">
        <p14:creationId xmlns:p14="http://schemas.microsoft.com/office/powerpoint/2010/main" val="3975257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7013" y="12585"/>
            <a:ext cx="10515600" cy="1325563"/>
          </a:xfrm>
        </p:spPr>
        <p:txBody>
          <a:bodyPr/>
          <a:lstStyle/>
          <a:p>
            <a:r>
              <a:rPr lang="en-US"/>
              <a:t>Click to edit Master title style</a:t>
            </a:r>
          </a:p>
        </p:txBody>
      </p:sp>
      <p:sp>
        <p:nvSpPr>
          <p:cNvPr id="3" name="Content Placeholder 2"/>
          <p:cNvSpPr>
            <a:spLocks noGrp="1"/>
          </p:cNvSpPr>
          <p:nvPr>
            <p:ph idx="1"/>
          </p:nvPr>
        </p:nvSpPr>
        <p:spPr>
          <a:xfrm>
            <a:off x="728030" y="1338148"/>
            <a:ext cx="10515600" cy="4838815"/>
          </a:xfrm>
        </p:spPr>
        <p:txBody>
          <a:bodyPr/>
          <a:lstStyle>
            <a:lvl1pPr>
              <a:defRPr sz="2400" b="1" spc="10" baseline="0"/>
            </a:lvl1pPr>
            <a:lvl2pPr>
              <a:defRPr sz="2000" spc="10" baseline="0"/>
            </a:lvl2pPr>
            <a:lvl3pPr>
              <a:defRPr spc="10" baseline="0"/>
            </a:lvl3pPr>
            <a:lvl4pPr>
              <a:defRPr spc="10" baseline="0"/>
            </a:lvl4pPr>
            <a:lvl5pPr>
              <a:defRPr spc="1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EC8B0C-94A6-4E2A-AD9D-DC395D906229}" type="datetimeFigureOut">
              <a:rPr lang="en-US" smtClean="0"/>
              <a:t>11/27/2018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0AF21-E64E-4BF7-A690-DB8846B446B5}" type="slidenum">
              <a:rPr lang="en-US" smtClean="0"/>
              <a:t>‹#›</a:t>
            </a:fld>
            <a:endParaRPr lang="en-US"/>
          </a:p>
        </p:txBody>
      </p:sp>
      <p:sp>
        <p:nvSpPr>
          <p:cNvPr id="7" name="Rectangle 6"/>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a:t>              </a:t>
            </a:r>
          </a:p>
        </p:txBody>
      </p:sp>
    </p:spTree>
    <p:extLst>
      <p:ext uri="{BB962C8B-B14F-4D97-AF65-F5344CB8AC3E}">
        <p14:creationId xmlns:p14="http://schemas.microsoft.com/office/powerpoint/2010/main" val="4068997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30647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6794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5400" b="1" cap="none" baseline="0">
                <a:solidFill>
                  <a:srgbClr val="00AAA0"/>
                </a:solidFill>
              </a:defRPr>
            </a:lvl1pPr>
          </a:lstStyle>
          <a:p>
            <a:r>
              <a:rPr lang="en-US"/>
              <a:t>Click to edit Master title style</a:t>
            </a:r>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Rectangle 3"/>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a:t>              </a:t>
            </a:r>
          </a:p>
        </p:txBody>
      </p:sp>
    </p:spTree>
    <p:extLst>
      <p:ext uri="{BB962C8B-B14F-4D97-AF65-F5344CB8AC3E}">
        <p14:creationId xmlns:p14="http://schemas.microsoft.com/office/powerpoint/2010/main" val="71324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54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Rectangle 3"/>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a:t>              </a:t>
            </a:r>
          </a:p>
        </p:txBody>
      </p:sp>
    </p:spTree>
    <p:extLst>
      <p:ext uri="{BB962C8B-B14F-4D97-AF65-F5344CB8AC3E}">
        <p14:creationId xmlns:p14="http://schemas.microsoft.com/office/powerpoint/2010/main" val="122315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EC8B0C-94A6-4E2A-AD9D-DC395D906229}" type="datetimeFigureOut">
              <a:rPr lang="en-US" smtClean="0"/>
              <a:t>11/27/2018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0AF21-E64E-4BF7-A690-DB8846B446B5}" type="slidenum">
              <a:rPr lang="en-US" smtClean="0"/>
              <a:t>‹#›</a:t>
            </a:fld>
            <a:endParaRPr lang="en-US"/>
          </a:p>
        </p:txBody>
      </p:sp>
      <p:sp>
        <p:nvSpPr>
          <p:cNvPr id="8" name="Rectangle 7"/>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a:t>              </a:t>
            </a:r>
          </a:p>
        </p:txBody>
      </p:sp>
    </p:spTree>
    <p:extLst>
      <p:ext uri="{BB962C8B-B14F-4D97-AF65-F5344CB8AC3E}">
        <p14:creationId xmlns:p14="http://schemas.microsoft.com/office/powerpoint/2010/main" val="1043832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EC8B0C-94A6-4E2A-AD9D-DC395D906229}" type="datetimeFigureOut">
              <a:rPr lang="en-US" smtClean="0"/>
              <a:t>11/27/2018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0AF21-E64E-4BF7-A690-DB8846B446B5}" type="slidenum">
              <a:rPr lang="en-US" smtClean="0"/>
              <a:t>‹#›</a:t>
            </a:fld>
            <a:endParaRPr lang="en-US"/>
          </a:p>
        </p:txBody>
      </p:sp>
      <p:sp>
        <p:nvSpPr>
          <p:cNvPr id="5" name="Rectangle 4"/>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a:t>              </a:t>
            </a:r>
          </a:p>
        </p:txBody>
      </p:sp>
    </p:spTree>
    <p:extLst>
      <p:ext uri="{BB962C8B-B14F-4D97-AF65-F5344CB8AC3E}">
        <p14:creationId xmlns:p14="http://schemas.microsoft.com/office/powerpoint/2010/main" val="197632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C8B0C-94A6-4E2A-AD9D-DC395D906229}" type="datetimeFigureOut">
              <a:rPr lang="en-US" smtClean="0"/>
              <a:t>11/27/2018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AF21-E64E-4BF7-A690-DB8846B446B5}" type="slidenum">
              <a:rPr lang="en-US" smtClean="0"/>
              <a:t>‹#›</a:t>
            </a:fld>
            <a:endParaRPr lang="en-US"/>
          </a:p>
        </p:txBody>
      </p:sp>
    </p:spTree>
    <p:extLst>
      <p:ext uri="{BB962C8B-B14F-4D97-AF65-F5344CB8AC3E}">
        <p14:creationId xmlns:p14="http://schemas.microsoft.com/office/powerpoint/2010/main" val="296076377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79" r:id="rId5"/>
    <p:sldLayoutId id="2147483680" r:id="rId6"/>
    <p:sldLayoutId id="2147483666" r:id="rId7"/>
    <p:sldLayoutId id="2147483652" r:id="rId8"/>
    <p:sldLayoutId id="2147483655" r:id="rId9"/>
    <p:sldLayoutId id="2147483681" r:id="rId10"/>
    <p:sldLayoutId id="2147483682" r:id="rId11"/>
  </p:sldLayoutIdLst>
  <p:txStyles>
    <p:title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9.xml"/><Relationship Id="rId1" Type="http://schemas.openxmlformats.org/officeDocument/2006/relationships/slideLayout" Target="../slideLayouts/slideLayout11.xml"/><Relationship Id="rId5" Type="http://schemas.openxmlformats.org/officeDocument/2006/relationships/image" Target="../media/image63.png"/><Relationship Id="rId4" Type="http://schemas.openxmlformats.org/officeDocument/2006/relationships/image" Target="../media/image62.jpeg"/></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p:cNvSpPr txBox="1">
            <a:spLocks/>
          </p:cNvSpPr>
          <p:nvPr/>
        </p:nvSpPr>
        <p:spPr>
          <a:xfrm>
            <a:off x="3316941" y="917686"/>
            <a:ext cx="8875060" cy="442142"/>
          </a:xfrm>
          <a:prstGeom prst="rect">
            <a:avLst/>
          </a:prstGeom>
          <a:solidFill>
            <a:schemeClr val="bg2">
              <a:lumMod val="25000"/>
            </a:schemeClr>
          </a:solidFill>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cap="all" spc="240" dirty="0">
                <a:solidFill>
                  <a:schemeClr val="bg1"/>
                </a:solidFill>
              </a:rPr>
              <a:t>General Orientation</a:t>
            </a:r>
          </a:p>
        </p:txBody>
      </p:sp>
      <p:sp>
        <p:nvSpPr>
          <p:cNvPr id="7" name="Title 3"/>
          <p:cNvSpPr txBox="1">
            <a:spLocks/>
          </p:cNvSpPr>
          <p:nvPr/>
        </p:nvSpPr>
        <p:spPr>
          <a:xfrm>
            <a:off x="3316941" y="-1"/>
            <a:ext cx="8875060" cy="883397"/>
          </a:xfrm>
          <a:prstGeom prst="rect">
            <a:avLst/>
          </a:prstGeom>
          <a:solidFill>
            <a:srgbClr val="00AAA0"/>
          </a:solidFill>
        </p:spPr>
        <p:txBody>
          <a:bodyPr vert="horz" lIns="91440" tIns="45720" rIns="91440" bIns="45720" rtlCol="0" anchor="b">
            <a:noAutofit/>
          </a:bodyPr>
          <a:lstStyle>
            <a:lvl1pPr algn="ctr" defTabSz="914400" rtl="0" eaLnBrk="1" latinLnBrk="0" hangingPunct="1">
              <a:lnSpc>
                <a:spcPct val="90000"/>
              </a:lnSpc>
              <a:spcBef>
                <a:spcPct val="0"/>
              </a:spcBef>
              <a:buNone/>
              <a:defRPr sz="5400" b="1" kern="1200">
                <a:solidFill>
                  <a:srgbClr val="00AAA0"/>
                </a:solidFill>
                <a:latin typeface="+mj-lt"/>
                <a:ea typeface="+mj-ea"/>
                <a:cs typeface="+mj-cs"/>
              </a:defRPr>
            </a:lvl1pPr>
          </a:lstStyle>
          <a:p>
            <a:r>
              <a:rPr lang="en-US" dirty="0">
                <a:solidFill>
                  <a:schemeClr val="bg1"/>
                </a:solidFill>
              </a:rPr>
              <a:t>Van Ness Campus</a:t>
            </a:r>
            <a:endParaRPr lang="en-US" b="0" dirty="0">
              <a:solidFill>
                <a:schemeClr val="bg1"/>
              </a:solidFill>
            </a:endParaRPr>
          </a:p>
        </p:txBody>
      </p:sp>
      <p:pic>
        <p:nvPicPr>
          <p:cNvPr id="8" name="Picture 7" descr="New Hospital at Van Ness and Geary"/>
          <p:cNvPicPr>
            <a:picLocks noChangeAspect="1"/>
          </p:cNvPicPr>
          <p:nvPr/>
        </p:nvPicPr>
        <p:blipFill rotWithShape="1">
          <a:blip r:embed="rId3"/>
          <a:srcRect l="76" t="23896" r="299" b="5603"/>
          <a:stretch/>
        </p:blipFill>
        <p:spPr>
          <a:xfrm>
            <a:off x="3316941" y="1394461"/>
            <a:ext cx="8875059" cy="546353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 y="352587"/>
            <a:ext cx="1965960" cy="530809"/>
          </a:xfrm>
          <a:prstGeom prst="rect">
            <a:avLst/>
          </a:prstGeom>
        </p:spPr>
      </p:pic>
    </p:spTree>
    <p:extLst>
      <p:ext uri="{BB962C8B-B14F-4D97-AF65-F5344CB8AC3E}">
        <p14:creationId xmlns:p14="http://schemas.microsoft.com/office/powerpoint/2010/main" val="1233020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Elevators</a:t>
            </a:r>
          </a:p>
        </p:txBody>
      </p:sp>
      <p:sp>
        <p:nvSpPr>
          <p:cNvPr id="3" name="Content Placeholder 2"/>
          <p:cNvSpPr>
            <a:spLocks noGrp="1"/>
          </p:cNvSpPr>
          <p:nvPr>
            <p:ph idx="1"/>
          </p:nvPr>
        </p:nvSpPr>
        <p:spPr>
          <a:xfrm>
            <a:off x="728029" y="1338148"/>
            <a:ext cx="6510971" cy="4838815"/>
          </a:xfrm>
        </p:spPr>
        <p:txBody>
          <a:bodyPr>
            <a:noAutofit/>
          </a:bodyPr>
          <a:lstStyle/>
          <a:p>
            <a:pPr marL="0" indent="0">
              <a:buNone/>
            </a:pPr>
            <a:r>
              <a:rPr lang="en-US" dirty="0"/>
              <a:t>There are 25 elevators at Van Ness Campus</a:t>
            </a:r>
          </a:p>
          <a:p>
            <a:pPr marL="457200" lvl="1" indent="0">
              <a:spcBef>
                <a:spcPts val="1200"/>
              </a:spcBef>
              <a:buNone/>
            </a:pPr>
            <a:r>
              <a:rPr lang="en-US" dirty="0"/>
              <a:t>2 Red Shuttle Parking Garage elevators to </a:t>
            </a:r>
            <a:br>
              <a:rPr lang="en-US" dirty="0"/>
            </a:br>
            <a:r>
              <a:rPr lang="en-US" dirty="0"/>
              <a:t>Emergency Department (P3, P2, P1, and L3)</a:t>
            </a:r>
          </a:p>
          <a:p>
            <a:pPr marL="457200" lvl="1" indent="0">
              <a:spcBef>
                <a:spcPts val="1200"/>
              </a:spcBef>
              <a:buNone/>
            </a:pPr>
            <a:r>
              <a:rPr lang="en-US" dirty="0"/>
              <a:t>2 Green Shuttle Parking Garage elevators to </a:t>
            </a:r>
            <a:br>
              <a:rPr lang="en-US" dirty="0"/>
            </a:br>
            <a:r>
              <a:rPr lang="en-US" dirty="0"/>
              <a:t>Main Lobby (P3, P2, L1, L2)</a:t>
            </a:r>
          </a:p>
          <a:p>
            <a:pPr marL="457200" lvl="1" indent="0">
              <a:spcBef>
                <a:spcPts val="1200"/>
              </a:spcBef>
              <a:buNone/>
            </a:pPr>
            <a:r>
              <a:rPr lang="en-US" dirty="0"/>
              <a:t>6 public elevators</a:t>
            </a:r>
          </a:p>
          <a:p>
            <a:pPr marL="457200" lvl="1" indent="0">
              <a:spcBef>
                <a:spcPts val="1200"/>
              </a:spcBef>
              <a:buNone/>
            </a:pPr>
            <a:r>
              <a:rPr lang="en-US" dirty="0"/>
              <a:t>4 + 1 patient transport elevators</a:t>
            </a:r>
          </a:p>
          <a:p>
            <a:pPr marL="457200" lvl="1" indent="0">
              <a:spcBef>
                <a:spcPts val="1200"/>
              </a:spcBef>
              <a:buNone/>
            </a:pPr>
            <a:r>
              <a:rPr lang="en-US" dirty="0"/>
              <a:t>4 service elevators </a:t>
            </a:r>
          </a:p>
          <a:p>
            <a:pPr marL="457200" lvl="1" indent="0">
              <a:spcBef>
                <a:spcPts val="1200"/>
              </a:spcBef>
              <a:buNone/>
            </a:pPr>
            <a:r>
              <a:rPr lang="en-US" dirty="0"/>
              <a:t>3 SPD elevators</a:t>
            </a:r>
          </a:p>
          <a:p>
            <a:pPr marL="457200" lvl="1" indent="0">
              <a:spcBef>
                <a:spcPts val="1200"/>
              </a:spcBef>
              <a:buNone/>
            </a:pPr>
            <a:r>
              <a:rPr lang="en-US" dirty="0"/>
              <a:t>1 Freight</a:t>
            </a:r>
          </a:p>
          <a:p>
            <a:pPr marL="457200" lvl="1" indent="0">
              <a:spcBef>
                <a:spcPts val="1200"/>
              </a:spcBef>
              <a:buNone/>
            </a:pPr>
            <a:r>
              <a:rPr lang="en-US" dirty="0"/>
              <a:t>2 Kitchen</a:t>
            </a:r>
          </a:p>
        </p:txBody>
      </p:sp>
    </p:spTree>
    <p:extLst>
      <p:ext uri="{BB962C8B-B14F-4D97-AF65-F5344CB8AC3E}">
        <p14:creationId xmlns:p14="http://schemas.microsoft.com/office/powerpoint/2010/main" val="712234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dirty="0"/>
              <a:t>First Floor elevators</a:t>
            </a:r>
          </a:p>
        </p:txBody>
      </p:sp>
      <p:sp>
        <p:nvSpPr>
          <p:cNvPr id="14" name="Rectangle 13"/>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9472612" y="2411413"/>
            <a:ext cx="2648184" cy="1423430"/>
          </a:xfrm>
          <a:prstGeom prst="rect">
            <a:avLst/>
          </a:prstGeom>
        </p:spPr>
      </p:pic>
      <p:pic>
        <p:nvPicPr>
          <p:cNvPr id="7" name="Picture 6"/>
          <p:cNvPicPr>
            <a:picLocks noChangeAspect="1"/>
          </p:cNvPicPr>
          <p:nvPr/>
        </p:nvPicPr>
        <p:blipFill>
          <a:blip r:embed="rId4"/>
          <a:stretch>
            <a:fillRect/>
          </a:stretch>
        </p:blipFill>
        <p:spPr>
          <a:xfrm>
            <a:off x="9568156" y="1725033"/>
            <a:ext cx="2533295" cy="43979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655" y="974214"/>
            <a:ext cx="7958289" cy="5721258"/>
          </a:xfrm>
          <a:prstGeom prst="rect">
            <a:avLst/>
          </a:prstGeom>
        </p:spPr>
      </p:pic>
    </p:spTree>
    <p:extLst>
      <p:ext uri="{BB962C8B-B14F-4D97-AF65-F5344CB8AC3E}">
        <p14:creationId xmlns:p14="http://schemas.microsoft.com/office/powerpoint/2010/main" val="1420764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13282" y="1465824"/>
            <a:ext cx="2539448" cy="447790"/>
          </a:xfrm>
          <a:prstGeom prst="rect">
            <a:avLst/>
          </a:prstGeom>
        </p:spPr>
      </p:pic>
      <p:sp>
        <p:nvSpPr>
          <p:cNvPr id="2" name="Title 1"/>
          <p:cNvSpPr>
            <a:spLocks noGrp="1"/>
          </p:cNvSpPr>
          <p:nvPr>
            <p:ph type="title"/>
          </p:nvPr>
        </p:nvSpPr>
        <p:spPr/>
        <p:txBody>
          <a:bodyPr/>
          <a:lstStyle/>
          <a:p>
            <a:r>
              <a:rPr lang="en-US" dirty="0"/>
              <a:t>Second Floor elevators</a:t>
            </a:r>
          </a:p>
        </p:txBody>
      </p:sp>
      <p:pic>
        <p:nvPicPr>
          <p:cNvPr id="6" name="Picture 5"/>
          <p:cNvPicPr>
            <a:picLocks noChangeAspect="1"/>
          </p:cNvPicPr>
          <p:nvPr/>
        </p:nvPicPr>
        <p:blipFill>
          <a:blip r:embed="rId4"/>
          <a:stretch>
            <a:fillRect/>
          </a:stretch>
        </p:blipFill>
        <p:spPr>
          <a:xfrm>
            <a:off x="9035119" y="2108654"/>
            <a:ext cx="2645893" cy="1420491"/>
          </a:xfrm>
          <a:prstGeom prst="rect">
            <a:avLst/>
          </a:prstGeom>
        </p:spPr>
      </p:pic>
      <p:pic>
        <p:nvPicPr>
          <p:cNvPr id="7" name="Content Placeholder 6"/>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56203" y="1023257"/>
            <a:ext cx="8116147" cy="5834743"/>
          </a:xfrm>
          <a:prstGeom prst="rect">
            <a:avLst/>
          </a:prstGeom>
        </p:spPr>
      </p:pic>
    </p:spTree>
    <p:extLst>
      <p:ext uri="{BB962C8B-B14F-4D97-AF65-F5344CB8AC3E}">
        <p14:creationId xmlns:p14="http://schemas.microsoft.com/office/powerpoint/2010/main" val="1501875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dirty="0"/>
              <a:t>Staff Lockers</a:t>
            </a:r>
          </a:p>
        </p:txBody>
      </p:sp>
      <p:sp>
        <p:nvSpPr>
          <p:cNvPr id="5" name="Content Placeholder 4"/>
          <p:cNvSpPr>
            <a:spLocks noGrp="1"/>
          </p:cNvSpPr>
          <p:nvPr>
            <p:ph idx="1"/>
          </p:nvPr>
        </p:nvSpPr>
        <p:spPr>
          <a:xfrm>
            <a:off x="838199" y="1156771"/>
            <a:ext cx="5948191" cy="5701229"/>
          </a:xfrm>
        </p:spPr>
        <p:txBody>
          <a:bodyPr>
            <a:normAutofit/>
          </a:bodyPr>
          <a:lstStyle/>
          <a:p>
            <a:pPr marL="0" indent="0">
              <a:buNone/>
            </a:pPr>
            <a:r>
              <a:rPr lang="en-US"/>
              <a:t>Lockers are available for staff use in department areas </a:t>
            </a:r>
            <a:r>
              <a:rPr lang="en-US" b="0"/>
              <a:t>(see chart).</a:t>
            </a:r>
          </a:p>
          <a:p>
            <a:pPr lvl="1">
              <a:spcBef>
                <a:spcPts val="1200"/>
              </a:spcBef>
            </a:pPr>
            <a:r>
              <a:rPr lang="en-US" spc="50"/>
              <a:t>All lockers will be day use only, unless otherwise designated by management.</a:t>
            </a:r>
          </a:p>
          <a:p>
            <a:pPr lvl="1">
              <a:spcBef>
                <a:spcPts val="1200"/>
              </a:spcBef>
            </a:pPr>
            <a:r>
              <a:rPr lang="en-US" spc="50"/>
              <a:t>Lockers accept padlocks and are two or three high.</a:t>
            </a:r>
          </a:p>
          <a:p>
            <a:pPr lvl="1">
              <a:spcBef>
                <a:spcPts val="1200"/>
              </a:spcBef>
            </a:pPr>
            <a:r>
              <a:rPr lang="en-US" spc="50"/>
              <a:t>Department managers are responsible for handling locker buddy assignments and distribution.</a:t>
            </a:r>
          </a:p>
        </p:txBody>
      </p:sp>
      <p:sp>
        <p:nvSpPr>
          <p:cNvPr id="6" name="Rectangle 5"/>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nvPr>
        </p:nvGraphicFramePr>
        <p:xfrm>
          <a:off x="6786387" y="25627"/>
          <a:ext cx="4785126" cy="6747264"/>
        </p:xfrm>
        <a:graphic>
          <a:graphicData uri="http://schemas.openxmlformats.org/drawingml/2006/table">
            <a:tbl>
              <a:tblPr firstRow="1" bandRow="1">
                <a:tableStyleId>{F5AB1C69-6EDB-4FF4-983F-18BD219EF322}</a:tableStyleId>
              </a:tblPr>
              <a:tblGrid>
                <a:gridCol w="2392563">
                  <a:extLst>
                    <a:ext uri="{9D8B030D-6E8A-4147-A177-3AD203B41FA5}">
                      <a16:colId xmlns:a16="http://schemas.microsoft.com/office/drawing/2014/main" xmlns="" val="20000"/>
                    </a:ext>
                  </a:extLst>
                </a:gridCol>
                <a:gridCol w="2392563">
                  <a:extLst>
                    <a:ext uri="{9D8B030D-6E8A-4147-A177-3AD203B41FA5}">
                      <a16:colId xmlns:a16="http://schemas.microsoft.com/office/drawing/2014/main" xmlns="" val="20001"/>
                    </a:ext>
                  </a:extLst>
                </a:gridCol>
              </a:tblGrid>
              <a:tr h="437904">
                <a:tc>
                  <a:txBody>
                    <a:bodyPr/>
                    <a:lstStyle/>
                    <a:p>
                      <a:r>
                        <a:rPr lang="en-US" sz="1600" dirty="0">
                          <a:solidFill>
                            <a:srgbClr val="009E96"/>
                          </a:solidFill>
                          <a:latin typeface="+mj-lt"/>
                        </a:rPr>
                        <a:t>Department Lockers</a:t>
                      </a:r>
                    </a:p>
                  </a:txBody>
                  <a:tcPr>
                    <a:solidFill>
                      <a:schemeClr val="bg1">
                        <a:lumMod val="95000"/>
                      </a:schemeClr>
                    </a:solidFill>
                  </a:tcPr>
                </a:tc>
                <a:tc>
                  <a:txBody>
                    <a:bodyPr/>
                    <a:lstStyle/>
                    <a:p>
                      <a:r>
                        <a:rPr lang="en-US" sz="1600" dirty="0">
                          <a:solidFill>
                            <a:srgbClr val="009E96"/>
                          </a:solidFill>
                          <a:latin typeface="+mj-lt"/>
                        </a:rPr>
                        <a:t>Location</a:t>
                      </a:r>
                    </a:p>
                  </a:txBody>
                  <a:tcPr>
                    <a:solidFill>
                      <a:schemeClr val="bg1">
                        <a:lumMod val="95000"/>
                      </a:schemeClr>
                    </a:solidFill>
                  </a:tcPr>
                </a:tc>
                <a:extLst>
                  <a:ext uri="{0D108BD9-81ED-4DB2-BD59-A6C34878D82A}">
                    <a16:rowId xmlns:a16="http://schemas.microsoft.com/office/drawing/2014/main" xmlns="" val="10000"/>
                  </a:ext>
                </a:extLst>
              </a:tr>
              <a:tr h="259156">
                <a:tc>
                  <a:txBody>
                    <a:bodyPr/>
                    <a:lstStyle/>
                    <a:p>
                      <a:r>
                        <a:rPr lang="en-US" sz="1200" dirty="0">
                          <a:latin typeface="+mj-lt"/>
                        </a:rPr>
                        <a:t>Bicycle Lockers</a:t>
                      </a:r>
                    </a:p>
                  </a:txBody>
                  <a:tcPr>
                    <a:solidFill>
                      <a:schemeClr val="bg1">
                        <a:lumMod val="95000"/>
                      </a:schemeClr>
                    </a:solidFill>
                  </a:tcPr>
                </a:tc>
                <a:tc>
                  <a:txBody>
                    <a:bodyPr/>
                    <a:lstStyle/>
                    <a:p>
                      <a:endParaRPr lang="en-US" sz="1200" dirty="0">
                        <a:latin typeface="+mj-lt"/>
                      </a:endParaRPr>
                    </a:p>
                  </a:txBody>
                  <a:tcPr>
                    <a:solidFill>
                      <a:schemeClr val="bg1">
                        <a:lumMod val="95000"/>
                      </a:schemeClr>
                    </a:solidFill>
                  </a:tcPr>
                </a:tc>
                <a:extLst>
                  <a:ext uri="{0D108BD9-81ED-4DB2-BD59-A6C34878D82A}">
                    <a16:rowId xmlns:a16="http://schemas.microsoft.com/office/drawing/2014/main" xmlns="" val="10001"/>
                  </a:ext>
                </a:extLst>
              </a:tr>
              <a:tr h="259156">
                <a:tc>
                  <a:txBody>
                    <a:bodyPr/>
                    <a:lstStyle/>
                    <a:p>
                      <a:r>
                        <a:rPr lang="en-US" sz="1200" dirty="0">
                          <a:latin typeface="+mj-lt"/>
                        </a:rPr>
                        <a:t>Central Sterile</a:t>
                      </a:r>
                    </a:p>
                  </a:txBody>
                  <a:tcPr>
                    <a:solidFill>
                      <a:schemeClr val="bg1">
                        <a:lumMod val="95000"/>
                      </a:schemeClr>
                    </a:solidFill>
                  </a:tcPr>
                </a:tc>
                <a:tc>
                  <a:txBody>
                    <a:bodyPr/>
                    <a:lstStyle/>
                    <a:p>
                      <a:r>
                        <a:rPr lang="en-US" sz="1200" dirty="0">
                          <a:latin typeface="+mj-lt"/>
                        </a:rPr>
                        <a:t>2273, 2275</a:t>
                      </a:r>
                    </a:p>
                  </a:txBody>
                  <a:tcPr>
                    <a:solidFill>
                      <a:schemeClr val="bg1">
                        <a:lumMod val="95000"/>
                      </a:schemeClr>
                    </a:solidFill>
                  </a:tcPr>
                </a:tc>
                <a:extLst>
                  <a:ext uri="{0D108BD9-81ED-4DB2-BD59-A6C34878D82A}">
                    <a16:rowId xmlns:a16="http://schemas.microsoft.com/office/drawing/2014/main" xmlns="" val="10002"/>
                  </a:ext>
                </a:extLst>
              </a:tr>
              <a:tr h="259156">
                <a:tc>
                  <a:txBody>
                    <a:bodyPr/>
                    <a:lstStyle/>
                    <a:p>
                      <a:r>
                        <a:rPr lang="en-US" sz="1200" dirty="0">
                          <a:latin typeface="+mj-lt"/>
                        </a:rPr>
                        <a:t>Clinical Lab</a:t>
                      </a:r>
                    </a:p>
                  </a:txBody>
                  <a:tcPr>
                    <a:solidFill>
                      <a:schemeClr val="bg1">
                        <a:lumMod val="95000"/>
                      </a:schemeClr>
                    </a:solidFill>
                  </a:tcPr>
                </a:tc>
                <a:tc>
                  <a:txBody>
                    <a:bodyPr/>
                    <a:lstStyle/>
                    <a:p>
                      <a:r>
                        <a:rPr lang="en-US" sz="1200" dirty="0">
                          <a:latin typeface="+mj-lt"/>
                        </a:rPr>
                        <a:t>1427, 1428</a:t>
                      </a:r>
                    </a:p>
                  </a:txBody>
                  <a:tcPr>
                    <a:solidFill>
                      <a:schemeClr val="bg1">
                        <a:lumMod val="95000"/>
                      </a:schemeClr>
                    </a:solidFill>
                  </a:tcPr>
                </a:tc>
                <a:extLst>
                  <a:ext uri="{0D108BD9-81ED-4DB2-BD59-A6C34878D82A}">
                    <a16:rowId xmlns:a16="http://schemas.microsoft.com/office/drawing/2014/main" xmlns="" val="10003"/>
                  </a:ext>
                </a:extLst>
              </a:tr>
              <a:tr h="259156">
                <a:tc>
                  <a:txBody>
                    <a:bodyPr/>
                    <a:lstStyle/>
                    <a:p>
                      <a:r>
                        <a:rPr lang="en-US" sz="1200" dirty="0">
                          <a:latin typeface="+mj-lt"/>
                        </a:rPr>
                        <a:t>Emergency Department</a:t>
                      </a:r>
                    </a:p>
                  </a:txBody>
                  <a:tcPr>
                    <a:solidFill>
                      <a:schemeClr val="bg1">
                        <a:lumMod val="95000"/>
                      </a:schemeClr>
                    </a:solidFill>
                  </a:tcPr>
                </a:tc>
                <a:tc>
                  <a:txBody>
                    <a:bodyPr/>
                    <a:lstStyle/>
                    <a:p>
                      <a:r>
                        <a:rPr lang="en-US" sz="1200" dirty="0">
                          <a:latin typeface="+mj-lt"/>
                        </a:rPr>
                        <a:t>3374</a:t>
                      </a:r>
                    </a:p>
                  </a:txBody>
                  <a:tcPr>
                    <a:solidFill>
                      <a:schemeClr val="bg1">
                        <a:lumMod val="95000"/>
                      </a:schemeClr>
                    </a:solidFill>
                  </a:tcPr>
                </a:tc>
                <a:extLst>
                  <a:ext uri="{0D108BD9-81ED-4DB2-BD59-A6C34878D82A}">
                    <a16:rowId xmlns:a16="http://schemas.microsoft.com/office/drawing/2014/main" xmlns="" val="10004"/>
                  </a:ext>
                </a:extLst>
              </a:tr>
              <a:tr h="259156">
                <a:tc>
                  <a:txBody>
                    <a:bodyPr/>
                    <a:lstStyle/>
                    <a:p>
                      <a:r>
                        <a:rPr lang="en-US" sz="1200" dirty="0">
                          <a:latin typeface="+mj-lt"/>
                        </a:rPr>
                        <a:t>Engineering</a:t>
                      </a:r>
                    </a:p>
                  </a:txBody>
                  <a:tcPr>
                    <a:solidFill>
                      <a:schemeClr val="bg1">
                        <a:lumMod val="95000"/>
                      </a:schemeClr>
                    </a:solidFill>
                  </a:tcPr>
                </a:tc>
                <a:tc>
                  <a:txBody>
                    <a:bodyPr/>
                    <a:lstStyle/>
                    <a:p>
                      <a:r>
                        <a:rPr lang="en-US" sz="1200" dirty="0">
                          <a:latin typeface="+mj-lt"/>
                        </a:rPr>
                        <a:t>2302, 2304</a:t>
                      </a:r>
                    </a:p>
                  </a:txBody>
                  <a:tcPr>
                    <a:solidFill>
                      <a:schemeClr val="bg1">
                        <a:lumMod val="95000"/>
                      </a:schemeClr>
                    </a:solidFill>
                  </a:tcPr>
                </a:tc>
                <a:extLst>
                  <a:ext uri="{0D108BD9-81ED-4DB2-BD59-A6C34878D82A}">
                    <a16:rowId xmlns:a16="http://schemas.microsoft.com/office/drawing/2014/main" xmlns="" val="10005"/>
                  </a:ext>
                </a:extLst>
              </a:tr>
              <a:tr h="259156">
                <a:tc>
                  <a:txBody>
                    <a:bodyPr/>
                    <a:lstStyle/>
                    <a:p>
                      <a:r>
                        <a:rPr lang="en-US" sz="1200" dirty="0">
                          <a:latin typeface="+mj-lt"/>
                        </a:rPr>
                        <a:t>Environmental Service</a:t>
                      </a:r>
                    </a:p>
                  </a:txBody>
                  <a:tcPr>
                    <a:solidFill>
                      <a:schemeClr val="bg1">
                        <a:lumMod val="95000"/>
                      </a:schemeClr>
                    </a:solidFill>
                  </a:tcPr>
                </a:tc>
                <a:tc>
                  <a:txBody>
                    <a:bodyPr/>
                    <a:lstStyle/>
                    <a:p>
                      <a:r>
                        <a:rPr lang="en-US" sz="1200" dirty="0">
                          <a:latin typeface="+mj-lt"/>
                        </a:rPr>
                        <a:t>2251, 2253</a:t>
                      </a:r>
                    </a:p>
                  </a:txBody>
                  <a:tcPr>
                    <a:solidFill>
                      <a:schemeClr val="bg1">
                        <a:lumMod val="95000"/>
                      </a:schemeClr>
                    </a:solidFill>
                  </a:tcPr>
                </a:tc>
                <a:extLst>
                  <a:ext uri="{0D108BD9-81ED-4DB2-BD59-A6C34878D82A}">
                    <a16:rowId xmlns:a16="http://schemas.microsoft.com/office/drawing/2014/main" xmlns="" val="10006"/>
                  </a:ext>
                </a:extLst>
              </a:tr>
              <a:tr h="259156">
                <a:tc>
                  <a:txBody>
                    <a:bodyPr/>
                    <a:lstStyle/>
                    <a:p>
                      <a:r>
                        <a:rPr lang="en-US" sz="1200" dirty="0">
                          <a:latin typeface="+mj-lt"/>
                        </a:rPr>
                        <a:t>Food Service/ Kitchen</a:t>
                      </a:r>
                    </a:p>
                  </a:txBody>
                  <a:tcPr>
                    <a:solidFill>
                      <a:schemeClr val="bg1">
                        <a:lumMod val="95000"/>
                      </a:schemeClr>
                    </a:solidFill>
                  </a:tcPr>
                </a:tc>
                <a:tc>
                  <a:txBody>
                    <a:bodyPr/>
                    <a:lstStyle/>
                    <a:p>
                      <a:r>
                        <a:rPr lang="en-US" sz="1200" dirty="0">
                          <a:latin typeface="+mj-lt"/>
                        </a:rPr>
                        <a:t>1530, 1632</a:t>
                      </a:r>
                    </a:p>
                  </a:txBody>
                  <a:tcPr>
                    <a:solidFill>
                      <a:schemeClr val="bg1">
                        <a:lumMod val="95000"/>
                      </a:schemeClr>
                    </a:solidFill>
                  </a:tcPr>
                </a:tc>
                <a:extLst>
                  <a:ext uri="{0D108BD9-81ED-4DB2-BD59-A6C34878D82A}">
                    <a16:rowId xmlns:a16="http://schemas.microsoft.com/office/drawing/2014/main" xmlns="" val="10007"/>
                  </a:ext>
                </a:extLst>
              </a:tr>
              <a:tr h="259156">
                <a:tc>
                  <a:txBody>
                    <a:bodyPr/>
                    <a:lstStyle/>
                    <a:p>
                      <a:r>
                        <a:rPr lang="en-US" sz="1200" dirty="0">
                          <a:latin typeface="+mj-lt"/>
                        </a:rPr>
                        <a:t>ICU</a:t>
                      </a:r>
                    </a:p>
                  </a:txBody>
                  <a:tcPr>
                    <a:solidFill>
                      <a:schemeClr val="bg1">
                        <a:lumMod val="95000"/>
                      </a:schemeClr>
                    </a:solidFill>
                  </a:tcPr>
                </a:tc>
                <a:tc>
                  <a:txBody>
                    <a:bodyPr/>
                    <a:lstStyle/>
                    <a:p>
                      <a:r>
                        <a:rPr lang="en-US" sz="1200" dirty="0">
                          <a:latin typeface="+mj-lt"/>
                        </a:rPr>
                        <a:t>6053, 6055</a:t>
                      </a:r>
                    </a:p>
                  </a:txBody>
                  <a:tcPr>
                    <a:solidFill>
                      <a:schemeClr val="bg1">
                        <a:lumMod val="95000"/>
                      </a:schemeClr>
                    </a:solidFill>
                  </a:tcPr>
                </a:tc>
                <a:extLst>
                  <a:ext uri="{0D108BD9-81ED-4DB2-BD59-A6C34878D82A}">
                    <a16:rowId xmlns:a16="http://schemas.microsoft.com/office/drawing/2014/main" xmlns="" val="10008"/>
                  </a:ext>
                </a:extLst>
              </a:tr>
              <a:tr h="259156">
                <a:tc>
                  <a:txBody>
                    <a:bodyPr/>
                    <a:lstStyle/>
                    <a:p>
                      <a:r>
                        <a:rPr lang="en-US" sz="1200" dirty="0">
                          <a:latin typeface="+mj-lt"/>
                        </a:rPr>
                        <a:t>Imaging</a:t>
                      </a:r>
                    </a:p>
                  </a:txBody>
                  <a:tcPr>
                    <a:solidFill>
                      <a:schemeClr val="bg1">
                        <a:lumMod val="95000"/>
                      </a:schemeClr>
                    </a:solidFill>
                  </a:tcPr>
                </a:tc>
                <a:tc>
                  <a:txBody>
                    <a:bodyPr/>
                    <a:lstStyle/>
                    <a:p>
                      <a:r>
                        <a:rPr lang="en-US" sz="1200" dirty="0">
                          <a:latin typeface="+mj-lt"/>
                        </a:rPr>
                        <a:t>3540, 3542</a:t>
                      </a:r>
                    </a:p>
                  </a:txBody>
                  <a:tcPr>
                    <a:solidFill>
                      <a:schemeClr val="bg1">
                        <a:lumMod val="95000"/>
                      </a:schemeClr>
                    </a:solidFill>
                  </a:tcPr>
                </a:tc>
                <a:extLst>
                  <a:ext uri="{0D108BD9-81ED-4DB2-BD59-A6C34878D82A}">
                    <a16:rowId xmlns:a16="http://schemas.microsoft.com/office/drawing/2014/main" xmlns="" val="10009"/>
                  </a:ext>
                </a:extLst>
              </a:tr>
              <a:tr h="259156">
                <a:tc>
                  <a:txBody>
                    <a:bodyPr/>
                    <a:lstStyle/>
                    <a:p>
                      <a:r>
                        <a:rPr lang="en-US" sz="1200" dirty="0">
                          <a:latin typeface="+mj-lt"/>
                        </a:rPr>
                        <a:t>Interpreters</a:t>
                      </a:r>
                    </a:p>
                  </a:txBody>
                  <a:tcPr>
                    <a:solidFill>
                      <a:schemeClr val="bg1">
                        <a:lumMod val="95000"/>
                      </a:schemeClr>
                    </a:solidFill>
                  </a:tcPr>
                </a:tc>
                <a:tc>
                  <a:txBody>
                    <a:bodyPr/>
                    <a:lstStyle/>
                    <a:p>
                      <a:r>
                        <a:rPr lang="en-US" sz="1200" dirty="0">
                          <a:latin typeface="+mj-lt"/>
                        </a:rPr>
                        <a:t>2856</a:t>
                      </a:r>
                    </a:p>
                  </a:txBody>
                  <a:tcPr>
                    <a:solidFill>
                      <a:schemeClr val="bg1">
                        <a:lumMod val="95000"/>
                      </a:schemeClr>
                    </a:solidFill>
                  </a:tcPr>
                </a:tc>
                <a:extLst>
                  <a:ext uri="{0D108BD9-81ED-4DB2-BD59-A6C34878D82A}">
                    <a16:rowId xmlns:a16="http://schemas.microsoft.com/office/drawing/2014/main" xmlns="" val="10010"/>
                  </a:ext>
                </a:extLst>
              </a:tr>
              <a:tr h="259156">
                <a:tc>
                  <a:txBody>
                    <a:bodyPr/>
                    <a:lstStyle/>
                    <a:p>
                      <a:r>
                        <a:rPr lang="en-US" sz="1200" dirty="0">
                          <a:latin typeface="+mj-lt"/>
                        </a:rPr>
                        <a:t>Invasive Services/ Surgery</a:t>
                      </a:r>
                    </a:p>
                  </a:txBody>
                  <a:tcPr>
                    <a:solidFill>
                      <a:schemeClr val="bg1">
                        <a:lumMod val="95000"/>
                      </a:schemeClr>
                    </a:solidFill>
                  </a:tcPr>
                </a:tc>
                <a:tc>
                  <a:txBody>
                    <a:bodyPr/>
                    <a:lstStyle/>
                    <a:p>
                      <a:r>
                        <a:rPr lang="en-US" sz="1200" dirty="0">
                          <a:latin typeface="+mj-lt"/>
                        </a:rPr>
                        <a:t>4202, 4204</a:t>
                      </a:r>
                    </a:p>
                  </a:txBody>
                  <a:tcPr>
                    <a:solidFill>
                      <a:schemeClr val="bg1">
                        <a:lumMod val="95000"/>
                      </a:schemeClr>
                    </a:solidFill>
                  </a:tcPr>
                </a:tc>
                <a:extLst>
                  <a:ext uri="{0D108BD9-81ED-4DB2-BD59-A6C34878D82A}">
                    <a16:rowId xmlns:a16="http://schemas.microsoft.com/office/drawing/2014/main" xmlns="" val="10011"/>
                  </a:ext>
                </a:extLst>
              </a:tr>
              <a:tr h="259156">
                <a:tc>
                  <a:txBody>
                    <a:bodyPr/>
                    <a:lstStyle/>
                    <a:p>
                      <a:r>
                        <a:rPr lang="en-US" sz="1200" dirty="0">
                          <a:latin typeface="+mj-lt"/>
                        </a:rPr>
                        <a:t>Labor &amp; Delivery</a:t>
                      </a:r>
                    </a:p>
                  </a:txBody>
                  <a:tcPr>
                    <a:solidFill>
                      <a:schemeClr val="bg1">
                        <a:lumMod val="95000"/>
                      </a:schemeClr>
                    </a:solidFill>
                  </a:tcPr>
                </a:tc>
                <a:tc>
                  <a:txBody>
                    <a:bodyPr/>
                    <a:lstStyle/>
                    <a:p>
                      <a:r>
                        <a:rPr lang="en-US" sz="1200" dirty="0">
                          <a:latin typeface="+mj-lt"/>
                        </a:rPr>
                        <a:t>5030, 5172, 5174</a:t>
                      </a:r>
                    </a:p>
                  </a:txBody>
                  <a:tcPr>
                    <a:solidFill>
                      <a:schemeClr val="bg1">
                        <a:lumMod val="95000"/>
                      </a:schemeClr>
                    </a:solidFill>
                  </a:tcPr>
                </a:tc>
                <a:extLst>
                  <a:ext uri="{0D108BD9-81ED-4DB2-BD59-A6C34878D82A}">
                    <a16:rowId xmlns:a16="http://schemas.microsoft.com/office/drawing/2014/main" xmlns="" val="10012"/>
                  </a:ext>
                </a:extLst>
              </a:tr>
              <a:tr h="259156">
                <a:tc>
                  <a:txBody>
                    <a:bodyPr/>
                    <a:lstStyle/>
                    <a:p>
                      <a:r>
                        <a:rPr lang="en-US" sz="1200" dirty="0">
                          <a:latin typeface="+mj-lt"/>
                        </a:rPr>
                        <a:t>Med </a:t>
                      </a:r>
                      <a:r>
                        <a:rPr lang="en-US" sz="1200" dirty="0" err="1">
                          <a:latin typeface="+mj-lt"/>
                        </a:rPr>
                        <a:t>Surg</a:t>
                      </a:r>
                      <a:r>
                        <a:rPr lang="en-US" sz="1200" dirty="0">
                          <a:latin typeface="+mj-lt"/>
                        </a:rPr>
                        <a:t>/ Acute Care</a:t>
                      </a:r>
                    </a:p>
                  </a:txBody>
                  <a:tcPr>
                    <a:solidFill>
                      <a:schemeClr val="bg1">
                        <a:lumMod val="95000"/>
                      </a:schemeClr>
                    </a:solidFill>
                  </a:tcPr>
                </a:tc>
                <a:tc>
                  <a:txBody>
                    <a:bodyPr/>
                    <a:lstStyle/>
                    <a:p>
                      <a:r>
                        <a:rPr lang="en-US" sz="1200" dirty="0">
                          <a:latin typeface="+mj-lt"/>
                        </a:rPr>
                        <a:t>9063, 10063</a:t>
                      </a:r>
                    </a:p>
                  </a:txBody>
                  <a:tcPr>
                    <a:solidFill>
                      <a:schemeClr val="bg1">
                        <a:lumMod val="95000"/>
                      </a:schemeClr>
                    </a:solidFill>
                  </a:tcPr>
                </a:tc>
                <a:extLst>
                  <a:ext uri="{0D108BD9-81ED-4DB2-BD59-A6C34878D82A}">
                    <a16:rowId xmlns:a16="http://schemas.microsoft.com/office/drawing/2014/main" xmlns="" val="10013"/>
                  </a:ext>
                </a:extLst>
              </a:tr>
              <a:tr h="259156">
                <a:tc>
                  <a:txBody>
                    <a:bodyPr/>
                    <a:lstStyle/>
                    <a:p>
                      <a:r>
                        <a:rPr lang="en-US" sz="1200" dirty="0">
                          <a:latin typeface="+mj-lt"/>
                        </a:rPr>
                        <a:t>Pathology</a:t>
                      </a:r>
                    </a:p>
                  </a:txBody>
                  <a:tcPr>
                    <a:solidFill>
                      <a:schemeClr val="bg1">
                        <a:lumMod val="95000"/>
                      </a:schemeClr>
                    </a:solidFill>
                  </a:tcPr>
                </a:tc>
                <a:tc>
                  <a:txBody>
                    <a:bodyPr/>
                    <a:lstStyle/>
                    <a:p>
                      <a:r>
                        <a:rPr lang="en-US" sz="1200" dirty="0">
                          <a:latin typeface="+mj-lt"/>
                        </a:rPr>
                        <a:t>1322</a:t>
                      </a:r>
                    </a:p>
                  </a:txBody>
                  <a:tcPr>
                    <a:solidFill>
                      <a:schemeClr val="bg1">
                        <a:lumMod val="95000"/>
                      </a:schemeClr>
                    </a:solidFill>
                  </a:tcPr>
                </a:tc>
                <a:extLst>
                  <a:ext uri="{0D108BD9-81ED-4DB2-BD59-A6C34878D82A}">
                    <a16:rowId xmlns:a16="http://schemas.microsoft.com/office/drawing/2014/main" xmlns="" val="10014"/>
                  </a:ext>
                </a:extLst>
              </a:tr>
              <a:tr h="259156">
                <a:tc>
                  <a:txBody>
                    <a:bodyPr/>
                    <a:lstStyle/>
                    <a:p>
                      <a:r>
                        <a:rPr lang="en-US" sz="1200" dirty="0">
                          <a:latin typeface="+mj-lt"/>
                        </a:rPr>
                        <a:t>Patient Transport</a:t>
                      </a:r>
                    </a:p>
                  </a:txBody>
                  <a:tcPr>
                    <a:solidFill>
                      <a:schemeClr val="bg1">
                        <a:lumMod val="95000"/>
                      </a:schemeClr>
                    </a:solidFill>
                  </a:tcPr>
                </a:tc>
                <a:tc>
                  <a:txBody>
                    <a:bodyPr/>
                    <a:lstStyle/>
                    <a:p>
                      <a:r>
                        <a:rPr lang="en-US" sz="1200" dirty="0">
                          <a:latin typeface="+mj-lt"/>
                        </a:rPr>
                        <a:t>1206</a:t>
                      </a:r>
                    </a:p>
                  </a:txBody>
                  <a:tcPr>
                    <a:solidFill>
                      <a:schemeClr val="bg1">
                        <a:lumMod val="95000"/>
                      </a:schemeClr>
                    </a:solidFill>
                  </a:tcPr>
                </a:tc>
                <a:extLst>
                  <a:ext uri="{0D108BD9-81ED-4DB2-BD59-A6C34878D82A}">
                    <a16:rowId xmlns:a16="http://schemas.microsoft.com/office/drawing/2014/main" xmlns="" val="10015"/>
                  </a:ext>
                </a:extLst>
              </a:tr>
              <a:tr h="259156">
                <a:tc>
                  <a:txBody>
                    <a:bodyPr/>
                    <a:lstStyle/>
                    <a:p>
                      <a:r>
                        <a:rPr lang="en-US" sz="1200" dirty="0">
                          <a:latin typeface="+mj-lt"/>
                        </a:rPr>
                        <a:t>Pediatrics</a:t>
                      </a:r>
                    </a:p>
                  </a:txBody>
                  <a:tcPr>
                    <a:solidFill>
                      <a:schemeClr val="bg1">
                        <a:lumMod val="95000"/>
                      </a:schemeClr>
                    </a:solidFill>
                  </a:tcPr>
                </a:tc>
                <a:tc>
                  <a:txBody>
                    <a:bodyPr/>
                    <a:lstStyle/>
                    <a:p>
                      <a:r>
                        <a:rPr lang="en-US" sz="1200" dirty="0">
                          <a:latin typeface="+mj-lt"/>
                        </a:rPr>
                        <a:t>7063</a:t>
                      </a:r>
                    </a:p>
                  </a:txBody>
                  <a:tcPr>
                    <a:solidFill>
                      <a:schemeClr val="bg1">
                        <a:lumMod val="95000"/>
                      </a:schemeClr>
                    </a:solidFill>
                  </a:tcPr>
                </a:tc>
                <a:extLst>
                  <a:ext uri="{0D108BD9-81ED-4DB2-BD59-A6C34878D82A}">
                    <a16:rowId xmlns:a16="http://schemas.microsoft.com/office/drawing/2014/main" xmlns="" val="10016"/>
                  </a:ext>
                </a:extLst>
              </a:tr>
              <a:tr h="259156">
                <a:tc>
                  <a:txBody>
                    <a:bodyPr/>
                    <a:lstStyle/>
                    <a:p>
                      <a:r>
                        <a:rPr lang="en-US" sz="1200" dirty="0">
                          <a:latin typeface="+mj-lt"/>
                        </a:rPr>
                        <a:t>Pharmacy</a:t>
                      </a:r>
                    </a:p>
                  </a:txBody>
                  <a:tcPr>
                    <a:solidFill>
                      <a:schemeClr val="bg1">
                        <a:lumMod val="95000"/>
                      </a:schemeClr>
                    </a:solidFill>
                  </a:tcPr>
                </a:tc>
                <a:tc>
                  <a:txBody>
                    <a:bodyPr/>
                    <a:lstStyle/>
                    <a:p>
                      <a:r>
                        <a:rPr lang="en-US" sz="1200" dirty="0">
                          <a:latin typeface="+mj-lt"/>
                        </a:rPr>
                        <a:t>1629</a:t>
                      </a:r>
                    </a:p>
                  </a:txBody>
                  <a:tcPr>
                    <a:solidFill>
                      <a:schemeClr val="bg1">
                        <a:lumMod val="95000"/>
                      </a:schemeClr>
                    </a:solidFill>
                  </a:tcPr>
                </a:tc>
                <a:extLst>
                  <a:ext uri="{0D108BD9-81ED-4DB2-BD59-A6C34878D82A}">
                    <a16:rowId xmlns:a16="http://schemas.microsoft.com/office/drawing/2014/main" xmlns="" val="10017"/>
                  </a:ext>
                </a:extLst>
              </a:tr>
              <a:tr h="259156">
                <a:tc>
                  <a:txBody>
                    <a:bodyPr/>
                    <a:lstStyle/>
                    <a:p>
                      <a:r>
                        <a:rPr lang="en-US" sz="1200" dirty="0">
                          <a:latin typeface="+mj-lt"/>
                        </a:rPr>
                        <a:t>Postpartum</a:t>
                      </a:r>
                    </a:p>
                  </a:txBody>
                  <a:tcPr>
                    <a:solidFill>
                      <a:schemeClr val="bg1">
                        <a:lumMod val="95000"/>
                      </a:schemeClr>
                    </a:solidFill>
                  </a:tcPr>
                </a:tc>
                <a:tc>
                  <a:txBody>
                    <a:bodyPr/>
                    <a:lstStyle/>
                    <a:p>
                      <a:r>
                        <a:rPr lang="en-US" sz="1200" dirty="0">
                          <a:latin typeface="+mj-lt"/>
                        </a:rPr>
                        <a:t>8300A</a:t>
                      </a:r>
                    </a:p>
                  </a:txBody>
                  <a:tcPr>
                    <a:solidFill>
                      <a:schemeClr val="bg1">
                        <a:lumMod val="95000"/>
                      </a:schemeClr>
                    </a:solidFill>
                  </a:tcPr>
                </a:tc>
                <a:extLst>
                  <a:ext uri="{0D108BD9-81ED-4DB2-BD59-A6C34878D82A}">
                    <a16:rowId xmlns:a16="http://schemas.microsoft.com/office/drawing/2014/main" xmlns="" val="10018"/>
                  </a:ext>
                </a:extLst>
              </a:tr>
              <a:tr h="259156">
                <a:tc>
                  <a:txBody>
                    <a:bodyPr/>
                    <a:lstStyle/>
                    <a:p>
                      <a:r>
                        <a:rPr lang="en-US" sz="1200" dirty="0">
                          <a:latin typeface="+mj-lt"/>
                        </a:rPr>
                        <a:t>PT/OT</a:t>
                      </a:r>
                    </a:p>
                  </a:txBody>
                  <a:tcPr>
                    <a:solidFill>
                      <a:schemeClr val="bg1">
                        <a:lumMod val="95000"/>
                      </a:schemeClr>
                    </a:solidFill>
                  </a:tcPr>
                </a:tc>
                <a:tc>
                  <a:txBody>
                    <a:bodyPr/>
                    <a:lstStyle/>
                    <a:p>
                      <a:r>
                        <a:rPr lang="en-US" sz="1200" dirty="0">
                          <a:latin typeface="+mj-lt"/>
                        </a:rPr>
                        <a:t>9067</a:t>
                      </a:r>
                    </a:p>
                  </a:txBody>
                  <a:tcPr>
                    <a:solidFill>
                      <a:schemeClr val="bg1">
                        <a:lumMod val="95000"/>
                      </a:schemeClr>
                    </a:solidFill>
                  </a:tcPr>
                </a:tc>
                <a:extLst>
                  <a:ext uri="{0D108BD9-81ED-4DB2-BD59-A6C34878D82A}">
                    <a16:rowId xmlns:a16="http://schemas.microsoft.com/office/drawing/2014/main" xmlns="" val="10019"/>
                  </a:ext>
                </a:extLst>
              </a:tr>
              <a:tr h="259156">
                <a:tc>
                  <a:txBody>
                    <a:bodyPr/>
                    <a:lstStyle/>
                    <a:p>
                      <a:r>
                        <a:rPr lang="en-US" sz="1200" dirty="0">
                          <a:latin typeface="+mj-lt"/>
                        </a:rPr>
                        <a:t>Residents</a:t>
                      </a:r>
                    </a:p>
                  </a:txBody>
                  <a:tcPr>
                    <a:solidFill>
                      <a:schemeClr val="bg1">
                        <a:lumMod val="95000"/>
                      </a:schemeClr>
                    </a:solidFill>
                  </a:tcPr>
                </a:tc>
                <a:tc>
                  <a:txBody>
                    <a:bodyPr/>
                    <a:lstStyle/>
                    <a:p>
                      <a:r>
                        <a:rPr lang="en-US" sz="1200" dirty="0">
                          <a:latin typeface="+mj-lt"/>
                        </a:rPr>
                        <a:t>C610A</a:t>
                      </a:r>
                    </a:p>
                  </a:txBody>
                  <a:tcPr>
                    <a:solidFill>
                      <a:schemeClr val="bg1">
                        <a:lumMod val="95000"/>
                      </a:schemeClr>
                    </a:solidFill>
                  </a:tcPr>
                </a:tc>
                <a:extLst>
                  <a:ext uri="{0D108BD9-81ED-4DB2-BD59-A6C34878D82A}">
                    <a16:rowId xmlns:a16="http://schemas.microsoft.com/office/drawing/2014/main" xmlns="" val="10020"/>
                  </a:ext>
                </a:extLst>
              </a:tr>
              <a:tr h="259156">
                <a:tc>
                  <a:txBody>
                    <a:bodyPr/>
                    <a:lstStyle/>
                    <a:p>
                      <a:r>
                        <a:rPr lang="en-US" sz="1200" dirty="0">
                          <a:latin typeface="+mj-lt"/>
                        </a:rPr>
                        <a:t>Respiratory Therapy</a:t>
                      </a:r>
                    </a:p>
                  </a:txBody>
                  <a:tcPr>
                    <a:solidFill>
                      <a:schemeClr val="bg1">
                        <a:lumMod val="95000"/>
                      </a:schemeClr>
                    </a:solidFill>
                  </a:tcPr>
                </a:tc>
                <a:tc>
                  <a:txBody>
                    <a:bodyPr/>
                    <a:lstStyle/>
                    <a:p>
                      <a:r>
                        <a:rPr lang="en-US" sz="1200" dirty="0">
                          <a:latin typeface="+mj-lt"/>
                        </a:rPr>
                        <a:t>6210B</a:t>
                      </a:r>
                    </a:p>
                  </a:txBody>
                  <a:tcPr>
                    <a:solidFill>
                      <a:schemeClr val="bg1">
                        <a:lumMod val="95000"/>
                      </a:schemeClr>
                    </a:solidFill>
                  </a:tcPr>
                </a:tc>
                <a:extLst>
                  <a:ext uri="{0D108BD9-81ED-4DB2-BD59-A6C34878D82A}">
                    <a16:rowId xmlns:a16="http://schemas.microsoft.com/office/drawing/2014/main" xmlns="" val="10021"/>
                  </a:ext>
                </a:extLst>
              </a:tr>
              <a:tr h="259156">
                <a:tc>
                  <a:txBody>
                    <a:bodyPr/>
                    <a:lstStyle/>
                    <a:p>
                      <a:r>
                        <a:rPr lang="en-US" sz="1200" dirty="0">
                          <a:latin typeface="+mj-lt"/>
                        </a:rPr>
                        <a:t>Security</a:t>
                      </a:r>
                    </a:p>
                  </a:txBody>
                  <a:tcPr>
                    <a:solidFill>
                      <a:schemeClr val="bg1">
                        <a:lumMod val="95000"/>
                      </a:schemeClr>
                    </a:solidFill>
                  </a:tcPr>
                </a:tc>
                <a:tc>
                  <a:txBody>
                    <a:bodyPr/>
                    <a:lstStyle/>
                    <a:p>
                      <a:r>
                        <a:rPr lang="en-US" sz="1200" dirty="0">
                          <a:latin typeface="+mj-lt"/>
                        </a:rPr>
                        <a:t>1303B</a:t>
                      </a:r>
                    </a:p>
                  </a:txBody>
                  <a:tcPr>
                    <a:solidFill>
                      <a:schemeClr val="bg1">
                        <a:lumMod val="95000"/>
                      </a:schemeClr>
                    </a:solidFill>
                  </a:tcPr>
                </a:tc>
                <a:extLst>
                  <a:ext uri="{0D108BD9-81ED-4DB2-BD59-A6C34878D82A}">
                    <a16:rowId xmlns:a16="http://schemas.microsoft.com/office/drawing/2014/main" xmlns="" val="10022"/>
                  </a:ext>
                </a:extLst>
              </a:tr>
              <a:tr h="259156">
                <a:tc>
                  <a:txBody>
                    <a:bodyPr/>
                    <a:lstStyle/>
                    <a:p>
                      <a:r>
                        <a:rPr lang="en-US" sz="1200" dirty="0">
                          <a:latin typeface="+mj-lt"/>
                        </a:rPr>
                        <a:t>Volunteers</a:t>
                      </a:r>
                    </a:p>
                  </a:txBody>
                  <a:tcPr>
                    <a:solidFill>
                      <a:schemeClr val="bg1">
                        <a:lumMod val="95000"/>
                      </a:schemeClr>
                    </a:solidFill>
                  </a:tcPr>
                </a:tc>
                <a:tc>
                  <a:txBody>
                    <a:bodyPr/>
                    <a:lstStyle/>
                    <a:p>
                      <a:r>
                        <a:rPr lang="en-US" sz="1200" dirty="0">
                          <a:latin typeface="+mj-lt"/>
                        </a:rPr>
                        <a:t>1651</a:t>
                      </a:r>
                    </a:p>
                  </a:txBody>
                  <a:tcPr>
                    <a:solidFill>
                      <a:schemeClr val="bg1">
                        <a:lumMod val="95000"/>
                      </a:schemeClr>
                    </a:solidFill>
                  </a:tcPr>
                </a:tc>
                <a:extLst>
                  <a:ext uri="{0D108BD9-81ED-4DB2-BD59-A6C34878D82A}">
                    <a16:rowId xmlns:a16="http://schemas.microsoft.com/office/drawing/2014/main" xmlns="" val="10023"/>
                  </a:ext>
                </a:extLst>
              </a:tr>
            </a:tbl>
          </a:graphicData>
        </a:graphic>
      </p:graphicFrame>
    </p:spTree>
    <p:extLst>
      <p:ext uri="{BB962C8B-B14F-4D97-AF65-F5344CB8AC3E}">
        <p14:creationId xmlns:p14="http://schemas.microsoft.com/office/powerpoint/2010/main" val="814632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a:t>Staff Lockers</a:t>
            </a:r>
          </a:p>
        </p:txBody>
      </p:sp>
      <p:sp>
        <p:nvSpPr>
          <p:cNvPr id="5" name="Content Placeholder 4"/>
          <p:cNvSpPr>
            <a:spLocks noGrp="1"/>
          </p:cNvSpPr>
          <p:nvPr>
            <p:ph idx="1"/>
          </p:nvPr>
        </p:nvSpPr>
        <p:spPr>
          <a:xfrm>
            <a:off x="838199" y="1156771"/>
            <a:ext cx="5948191" cy="5701229"/>
          </a:xfrm>
        </p:spPr>
        <p:txBody>
          <a:bodyPr>
            <a:normAutofit/>
          </a:bodyPr>
          <a:lstStyle/>
          <a:p>
            <a:pPr marL="0" indent="0">
              <a:buNone/>
            </a:pPr>
            <a:r>
              <a:rPr lang="en-US"/>
              <a:t>Lockers are available for staff use in department areas </a:t>
            </a:r>
            <a:r>
              <a:rPr lang="en-US" b="0"/>
              <a:t>(see chart).</a:t>
            </a:r>
          </a:p>
          <a:p>
            <a:pPr lvl="1">
              <a:spcBef>
                <a:spcPts val="1200"/>
              </a:spcBef>
            </a:pPr>
            <a:r>
              <a:rPr lang="en-US" spc="50"/>
              <a:t>All lockers will be day use only, unless otherwise designated by management.</a:t>
            </a:r>
          </a:p>
          <a:p>
            <a:pPr lvl="1">
              <a:spcBef>
                <a:spcPts val="1200"/>
              </a:spcBef>
            </a:pPr>
            <a:r>
              <a:rPr lang="en-US" spc="50"/>
              <a:t>Lockers accept padlocks and are two or three high.</a:t>
            </a:r>
          </a:p>
          <a:p>
            <a:pPr lvl="1">
              <a:spcBef>
                <a:spcPts val="1200"/>
              </a:spcBef>
            </a:pPr>
            <a:r>
              <a:rPr lang="en-US" spc="50"/>
              <a:t>Department managers are responsible for handling locker buddy assignments and distribution.</a:t>
            </a:r>
          </a:p>
        </p:txBody>
      </p:sp>
      <p:graphicFrame>
        <p:nvGraphicFramePr>
          <p:cNvPr id="14" name="Content Placeholder 1"/>
          <p:cNvGraphicFramePr>
            <a:graphicFrameLocks/>
          </p:cNvGraphicFramePr>
          <p:nvPr>
            <p:extLst>
              <p:ext uri="{D42A27DB-BD31-4B8C-83A1-F6EECF244321}">
                <p14:modId xmlns:p14="http://schemas.microsoft.com/office/powerpoint/2010/main" val="684940609"/>
              </p:ext>
            </p:extLst>
          </p:nvPr>
        </p:nvGraphicFramePr>
        <p:xfrm>
          <a:off x="7006728" y="55367"/>
          <a:ext cx="4979624" cy="6675120"/>
        </p:xfrm>
        <a:graphic>
          <a:graphicData uri="http://schemas.openxmlformats.org/drawingml/2006/table">
            <a:tbl>
              <a:tblPr firstRow="1" bandRow="1">
                <a:tableStyleId>{073A0DAA-6AF3-43AB-8588-CEC1D06C72B9}</a:tableStyleId>
              </a:tblPr>
              <a:tblGrid>
                <a:gridCol w="2605358">
                  <a:extLst>
                    <a:ext uri="{9D8B030D-6E8A-4147-A177-3AD203B41FA5}">
                      <a16:colId xmlns:a16="http://schemas.microsoft.com/office/drawing/2014/main" xmlns="" val="20000"/>
                    </a:ext>
                  </a:extLst>
                </a:gridCol>
                <a:gridCol w="2374266">
                  <a:extLst>
                    <a:ext uri="{9D8B030D-6E8A-4147-A177-3AD203B41FA5}">
                      <a16:colId xmlns:a16="http://schemas.microsoft.com/office/drawing/2014/main" xmlns="" val="20001"/>
                    </a:ext>
                  </a:extLst>
                </a:gridCol>
              </a:tblGrid>
              <a:tr h="272105">
                <a:tc>
                  <a:txBody>
                    <a:bodyPr/>
                    <a:lstStyle/>
                    <a:p>
                      <a:r>
                        <a:rPr lang="en-US" b="1" dirty="0">
                          <a:solidFill>
                            <a:srgbClr val="00AAA0"/>
                          </a:solidFill>
                          <a:latin typeface="+mj-lt"/>
                        </a:rPr>
                        <a:t>Department Lockers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a:solidFill>
                            <a:srgbClr val="00AAA0"/>
                          </a:solidFill>
                          <a:latin typeface="+mj-lt"/>
                        </a:rPr>
                        <a:t>Location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0">
                <a:tc>
                  <a:txBody>
                    <a:bodyPr/>
                    <a:lstStyle/>
                    <a:p>
                      <a:r>
                        <a:rPr lang="en-US" sz="1200" b="1" spc="20" baseline="0" dirty="0">
                          <a:latin typeface="+mj-lt"/>
                        </a:rPr>
                        <a:t>Bicycle Lockers</a:t>
                      </a:r>
                    </a:p>
                  </a:txBody>
                  <a:tcPr>
                    <a:lnT w="63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lang="en-US" sz="1200" dirty="0">
                        <a:latin typeface="+mj-lt"/>
                      </a:endParaRPr>
                    </a:p>
                  </a:txBody>
                  <a:tcPr anchor="ctr">
                    <a:lnT w="63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72105">
                <a:tc>
                  <a:txBody>
                    <a:bodyPr/>
                    <a:lstStyle/>
                    <a:p>
                      <a:r>
                        <a:rPr lang="en-US" sz="1200" b="1" spc="20" baseline="0" dirty="0">
                          <a:latin typeface="+mj-lt"/>
                        </a:rPr>
                        <a:t>Central Sterile</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200" dirty="0">
                          <a:latin typeface="+mj-lt"/>
                        </a:rPr>
                        <a:t>2273, 2275</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72105">
                <a:tc>
                  <a:txBody>
                    <a:bodyPr/>
                    <a:lstStyle/>
                    <a:p>
                      <a:r>
                        <a:rPr lang="en-US" sz="1200" b="1" spc="20" baseline="0" dirty="0">
                          <a:latin typeface="+mj-lt"/>
                        </a:rPr>
                        <a:t>Clinical Lab</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1427, 1428</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72105">
                <a:tc>
                  <a:txBody>
                    <a:bodyPr/>
                    <a:lstStyle/>
                    <a:p>
                      <a:r>
                        <a:rPr lang="en-US" sz="1200" b="1" spc="20" baseline="0" dirty="0">
                          <a:latin typeface="+mj-lt"/>
                        </a:rPr>
                        <a:t>Emergency Department</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200" dirty="0">
                          <a:latin typeface="+mj-lt"/>
                        </a:rPr>
                        <a:t>3374</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72105">
                <a:tc>
                  <a:txBody>
                    <a:bodyPr/>
                    <a:lstStyle/>
                    <a:p>
                      <a:r>
                        <a:rPr lang="en-US" sz="1200" b="1" spc="20" baseline="0" dirty="0">
                          <a:latin typeface="+mj-lt"/>
                        </a:rPr>
                        <a:t>Engineering</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2302, 2304</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r h="272105">
                <a:tc>
                  <a:txBody>
                    <a:bodyPr/>
                    <a:lstStyle/>
                    <a:p>
                      <a:r>
                        <a:rPr lang="en-US" sz="1200" b="1" spc="20" baseline="0" dirty="0">
                          <a:latin typeface="+mj-lt"/>
                        </a:rPr>
                        <a:t>Environmental Service</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200" dirty="0">
                          <a:latin typeface="+mj-lt"/>
                        </a:rPr>
                        <a:t>2251, 2253</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72105">
                <a:tc>
                  <a:txBody>
                    <a:bodyPr/>
                    <a:lstStyle/>
                    <a:p>
                      <a:r>
                        <a:rPr lang="en-US" sz="1200" b="1" spc="20" baseline="0" dirty="0">
                          <a:latin typeface="+mj-lt"/>
                        </a:rPr>
                        <a:t>Food Service/ Kitchen</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1530, 1632</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7"/>
                  </a:ext>
                </a:extLst>
              </a:tr>
              <a:tr h="272105">
                <a:tc>
                  <a:txBody>
                    <a:bodyPr/>
                    <a:lstStyle/>
                    <a:p>
                      <a:r>
                        <a:rPr lang="en-US" sz="1200" b="1" spc="20" baseline="0" dirty="0">
                          <a:latin typeface="+mj-lt"/>
                        </a:rPr>
                        <a:t>ICU</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200" dirty="0">
                          <a:latin typeface="+mj-lt"/>
                        </a:rPr>
                        <a:t>6053, 6055</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72105">
                <a:tc>
                  <a:txBody>
                    <a:bodyPr/>
                    <a:lstStyle/>
                    <a:p>
                      <a:r>
                        <a:rPr lang="en-US" sz="1200" b="1" spc="20" baseline="0" dirty="0">
                          <a:latin typeface="+mj-lt"/>
                        </a:rPr>
                        <a:t>Imaging</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3540, 3542</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9"/>
                  </a:ext>
                </a:extLst>
              </a:tr>
              <a:tr h="272105">
                <a:tc>
                  <a:txBody>
                    <a:bodyPr/>
                    <a:lstStyle/>
                    <a:p>
                      <a:r>
                        <a:rPr lang="en-US" sz="1200" b="1" spc="20" baseline="0" dirty="0">
                          <a:latin typeface="+mj-lt"/>
                        </a:rPr>
                        <a:t>Interpreters</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200" dirty="0">
                          <a:latin typeface="+mj-lt"/>
                        </a:rPr>
                        <a:t>2856</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72105">
                <a:tc>
                  <a:txBody>
                    <a:bodyPr/>
                    <a:lstStyle/>
                    <a:p>
                      <a:r>
                        <a:rPr lang="en-US" sz="1200" b="1" spc="20" baseline="0" dirty="0">
                          <a:latin typeface="+mj-lt"/>
                        </a:rPr>
                        <a:t>Invasive Services/ Surgery</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4202, 4204</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11"/>
                  </a:ext>
                </a:extLst>
              </a:tr>
              <a:tr h="272105">
                <a:tc>
                  <a:txBody>
                    <a:bodyPr/>
                    <a:lstStyle/>
                    <a:p>
                      <a:r>
                        <a:rPr lang="en-US" sz="1200" b="1" spc="20" baseline="0" dirty="0">
                          <a:latin typeface="+mj-lt"/>
                        </a:rPr>
                        <a:t>Labor &amp; Delivery</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5030, 5172, 5174</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r h="272105">
                <a:tc>
                  <a:txBody>
                    <a:bodyPr/>
                    <a:lstStyle/>
                    <a:p>
                      <a:r>
                        <a:rPr lang="en-US" sz="1200" b="1" spc="20" baseline="0" dirty="0">
                          <a:latin typeface="+mj-lt"/>
                        </a:rPr>
                        <a:t>Med </a:t>
                      </a:r>
                      <a:r>
                        <a:rPr lang="en-US" sz="1200" b="1" spc="20" baseline="0" dirty="0" err="1">
                          <a:latin typeface="+mj-lt"/>
                        </a:rPr>
                        <a:t>Surg</a:t>
                      </a:r>
                      <a:r>
                        <a:rPr lang="en-US" sz="1200" b="1" spc="20" baseline="0" dirty="0">
                          <a:latin typeface="+mj-lt"/>
                        </a:rPr>
                        <a:t>/ Acute Care</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9063, 10063</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r h="272105">
                <a:tc>
                  <a:txBody>
                    <a:bodyPr/>
                    <a:lstStyle/>
                    <a:p>
                      <a:r>
                        <a:rPr lang="en-US" sz="1200" b="1" spc="20" baseline="0" dirty="0">
                          <a:latin typeface="+mj-lt"/>
                        </a:rPr>
                        <a:t>Pathology</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1322</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r h="272105">
                <a:tc>
                  <a:txBody>
                    <a:bodyPr/>
                    <a:lstStyle/>
                    <a:p>
                      <a:r>
                        <a:rPr lang="en-US" sz="1200" b="1" spc="20" baseline="0" dirty="0">
                          <a:latin typeface="+mj-lt"/>
                        </a:rPr>
                        <a:t>Patient Transport</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1206</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r h="272105">
                <a:tc>
                  <a:txBody>
                    <a:bodyPr/>
                    <a:lstStyle/>
                    <a:p>
                      <a:r>
                        <a:rPr lang="en-US" sz="1200" b="1" spc="20" baseline="0" dirty="0">
                          <a:latin typeface="+mj-lt"/>
                        </a:rPr>
                        <a:t>Pediatrics</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7063</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r h="272105">
                <a:tc>
                  <a:txBody>
                    <a:bodyPr/>
                    <a:lstStyle/>
                    <a:p>
                      <a:r>
                        <a:rPr lang="en-US" sz="1200" b="1" spc="20" baseline="0" dirty="0">
                          <a:latin typeface="+mj-lt"/>
                        </a:rPr>
                        <a:t>Pharmacy</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1629</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r h="272105">
                <a:tc>
                  <a:txBody>
                    <a:bodyPr/>
                    <a:lstStyle/>
                    <a:p>
                      <a:r>
                        <a:rPr lang="en-US" sz="1200" b="1" spc="20" baseline="0" dirty="0">
                          <a:latin typeface="+mj-lt"/>
                        </a:rPr>
                        <a:t>Postpartum</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8300A</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r h="272105">
                <a:tc>
                  <a:txBody>
                    <a:bodyPr/>
                    <a:lstStyle/>
                    <a:p>
                      <a:r>
                        <a:rPr lang="en-US" sz="1200" b="1" spc="20" baseline="0" dirty="0">
                          <a:latin typeface="+mj-lt"/>
                        </a:rPr>
                        <a:t>PT/OT</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9067</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r h="272105">
                <a:tc>
                  <a:txBody>
                    <a:bodyPr/>
                    <a:lstStyle/>
                    <a:p>
                      <a:r>
                        <a:rPr lang="en-US" sz="1200" b="1" spc="20" baseline="0" dirty="0">
                          <a:latin typeface="+mj-lt"/>
                        </a:rPr>
                        <a:t>Residents</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C610A</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r h="272105">
                <a:tc>
                  <a:txBody>
                    <a:bodyPr/>
                    <a:lstStyle/>
                    <a:p>
                      <a:r>
                        <a:rPr lang="en-US" sz="1200" b="1" spc="20" baseline="0" dirty="0">
                          <a:latin typeface="+mj-lt"/>
                        </a:rPr>
                        <a:t>Respiratory Therapy</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6210B</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r h="272105">
                <a:tc>
                  <a:txBody>
                    <a:bodyPr/>
                    <a:lstStyle/>
                    <a:p>
                      <a:r>
                        <a:rPr lang="en-US" sz="1200" b="1" spc="20" baseline="0" dirty="0">
                          <a:latin typeface="+mj-lt"/>
                        </a:rPr>
                        <a:t>Security</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1303B</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r h="272105">
                <a:tc>
                  <a:txBody>
                    <a:bodyPr/>
                    <a:lstStyle/>
                    <a:p>
                      <a:r>
                        <a:rPr lang="en-US" sz="1200" b="1" spc="20" baseline="0" dirty="0">
                          <a:latin typeface="+mj-lt"/>
                        </a:rPr>
                        <a:t>Volunteers</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200" dirty="0">
                          <a:latin typeface="+mj-lt"/>
                        </a:rPr>
                        <a:t>1651</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r>
            </a:tbl>
          </a:graphicData>
        </a:graphic>
      </p:graphicFrame>
      <p:sp>
        <p:nvSpPr>
          <p:cNvPr id="6" name="Rectangle 5"/>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8667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a:t>Shared Spaces</a:t>
            </a:r>
          </a:p>
        </p:txBody>
      </p:sp>
      <p:sp>
        <p:nvSpPr>
          <p:cNvPr id="5" name="Content Placeholder 4"/>
          <p:cNvSpPr>
            <a:spLocks noGrp="1"/>
          </p:cNvSpPr>
          <p:nvPr>
            <p:ph idx="1"/>
          </p:nvPr>
        </p:nvSpPr>
        <p:spPr>
          <a:xfrm>
            <a:off x="838199" y="1542361"/>
            <a:ext cx="5210061" cy="5315639"/>
          </a:xfrm>
        </p:spPr>
        <p:txBody>
          <a:bodyPr>
            <a:normAutofit/>
          </a:bodyPr>
          <a:lstStyle/>
          <a:p>
            <a:pPr lvl="1">
              <a:spcBef>
                <a:spcPts val="1200"/>
              </a:spcBef>
            </a:pPr>
            <a:r>
              <a:rPr lang="en-US" sz="2800" spc="50" dirty="0"/>
              <a:t>Multi-disciplinary Workrooms</a:t>
            </a:r>
          </a:p>
          <a:p>
            <a:pPr lvl="1">
              <a:spcBef>
                <a:spcPts val="1200"/>
              </a:spcBef>
            </a:pPr>
            <a:r>
              <a:rPr lang="en-US" sz="2800" spc="50" dirty="0"/>
              <a:t>Inter-disciplinary Workrooms</a:t>
            </a:r>
          </a:p>
          <a:p>
            <a:pPr lvl="1">
              <a:spcBef>
                <a:spcPts val="1200"/>
              </a:spcBef>
            </a:pPr>
            <a:r>
              <a:rPr lang="en-US" sz="2800" spc="50" dirty="0"/>
              <a:t>Consult Rooms</a:t>
            </a:r>
          </a:p>
          <a:p>
            <a:pPr lvl="1">
              <a:spcBef>
                <a:spcPts val="1200"/>
              </a:spcBef>
            </a:pPr>
            <a:r>
              <a:rPr lang="en-US" sz="2800" spc="50" dirty="0"/>
              <a:t>Family Rooms</a:t>
            </a:r>
          </a:p>
          <a:p>
            <a:pPr lvl="1">
              <a:spcBef>
                <a:spcPts val="1200"/>
              </a:spcBef>
            </a:pPr>
            <a:r>
              <a:rPr lang="en-US" sz="2800" spc="50" dirty="0"/>
              <a:t>Staff Lounges</a:t>
            </a:r>
          </a:p>
        </p:txBody>
      </p:sp>
      <p:sp>
        <p:nvSpPr>
          <p:cNvPr id="6" name="Rectangle 5"/>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room&#10;&#10;Description generated with very high confidence"/>
          <p:cNvPicPr>
            <a:picLocks noChangeAspect="1"/>
          </p:cNvPicPr>
          <p:nvPr/>
        </p:nvPicPr>
        <p:blipFill>
          <a:blip r:embed="rId3"/>
          <a:stretch>
            <a:fillRect/>
          </a:stretch>
        </p:blipFill>
        <p:spPr>
          <a:xfrm>
            <a:off x="5193283" y="1547913"/>
            <a:ext cx="6998716" cy="4657040"/>
          </a:xfrm>
          <a:prstGeom prst="rect">
            <a:avLst/>
          </a:prstGeom>
        </p:spPr>
      </p:pic>
    </p:spTree>
    <p:extLst>
      <p:ext uri="{BB962C8B-B14F-4D97-AF65-F5344CB8AC3E}">
        <p14:creationId xmlns:p14="http://schemas.microsoft.com/office/powerpoint/2010/main" val="301220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a:t>Water, Water Everywhere</a:t>
            </a:r>
          </a:p>
        </p:txBody>
      </p:sp>
      <p:sp>
        <p:nvSpPr>
          <p:cNvPr id="5" name="Content Placeholder 4"/>
          <p:cNvSpPr>
            <a:spLocks noGrp="1"/>
          </p:cNvSpPr>
          <p:nvPr>
            <p:ph idx="1"/>
          </p:nvPr>
        </p:nvSpPr>
        <p:spPr>
          <a:xfrm>
            <a:off x="838200" y="1542361"/>
            <a:ext cx="5379720" cy="5315639"/>
          </a:xfrm>
        </p:spPr>
        <p:txBody>
          <a:bodyPr>
            <a:normAutofit/>
          </a:bodyPr>
          <a:lstStyle/>
          <a:p>
            <a:pPr lvl="1">
              <a:spcBef>
                <a:spcPts val="1200"/>
              </a:spcBef>
            </a:pPr>
            <a:r>
              <a:rPr lang="en-US" sz="2400" spc="50"/>
              <a:t>Water fountains are available on each floor</a:t>
            </a:r>
          </a:p>
          <a:p>
            <a:pPr lvl="1">
              <a:spcBef>
                <a:spcPts val="1200"/>
              </a:spcBef>
            </a:pPr>
            <a:r>
              <a:rPr lang="en-US" sz="2400" spc="50"/>
              <a:t>There are plumbed coffee makers with hot water dispensers in several locations</a:t>
            </a:r>
          </a:p>
          <a:p>
            <a:pPr lvl="1">
              <a:spcBef>
                <a:spcPts val="1200"/>
              </a:spcBef>
            </a:pPr>
            <a:r>
              <a:rPr lang="en-US" sz="2400" spc="50"/>
              <a:t>Ice makers are available in patient nourishment rooms</a:t>
            </a:r>
          </a:p>
          <a:p>
            <a:pPr lvl="1">
              <a:spcBef>
                <a:spcPts val="1200"/>
              </a:spcBef>
            </a:pPr>
            <a:r>
              <a:rPr lang="en-US" sz="2400" spc="50"/>
              <a:t>Bottle filling locations: </a:t>
            </a:r>
          </a:p>
          <a:p>
            <a:pPr lvl="2">
              <a:spcBef>
                <a:spcPts val="600"/>
              </a:spcBef>
            </a:pPr>
            <a:r>
              <a:rPr lang="en-US" sz="2400" spc="50"/>
              <a:t>Emergency Department</a:t>
            </a:r>
          </a:p>
          <a:p>
            <a:pPr lvl="2">
              <a:spcBef>
                <a:spcPts val="600"/>
              </a:spcBef>
            </a:pPr>
            <a:r>
              <a:rPr lang="en-US" sz="2400" spc="50"/>
              <a:t>Cafeteria</a:t>
            </a:r>
          </a:p>
          <a:p>
            <a:pPr lvl="2">
              <a:spcBef>
                <a:spcPts val="600"/>
              </a:spcBef>
            </a:pPr>
            <a:r>
              <a:rPr lang="en-US" sz="2400" spc="50"/>
              <a:t>Surgical Waiting Room</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83" t="2240" r="6680" b="1295"/>
          <a:stretch/>
        </p:blipFill>
        <p:spPr>
          <a:xfrm rot="5400000">
            <a:off x="7149640" y="1773412"/>
            <a:ext cx="5299726" cy="4109291"/>
          </a:xfrm>
          <a:prstGeom prst="rect">
            <a:avLst/>
          </a:prstGeom>
        </p:spPr>
      </p:pic>
      <p:sp>
        <p:nvSpPr>
          <p:cNvPr id="6" name="Rectangle 5"/>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0399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a:t>Kronos Time Clocks</a:t>
            </a:r>
          </a:p>
        </p:txBody>
      </p:sp>
      <p:sp>
        <p:nvSpPr>
          <p:cNvPr id="5" name="Content Placeholder 4"/>
          <p:cNvSpPr>
            <a:spLocks noGrp="1"/>
          </p:cNvSpPr>
          <p:nvPr>
            <p:ph idx="1"/>
          </p:nvPr>
        </p:nvSpPr>
        <p:spPr>
          <a:xfrm>
            <a:off x="838200" y="1542361"/>
            <a:ext cx="5518534" cy="5315639"/>
          </a:xfrm>
        </p:spPr>
        <p:txBody>
          <a:bodyPr>
            <a:normAutofit/>
          </a:bodyPr>
          <a:lstStyle/>
          <a:p>
            <a:pPr marL="0" indent="0">
              <a:buNone/>
            </a:pPr>
            <a:r>
              <a:rPr lang="en-US"/>
              <a:t>New InTouch wall clocks are conveniently positioned near: </a:t>
            </a:r>
          </a:p>
          <a:p>
            <a:pPr lvl="1"/>
            <a:r>
              <a:rPr lang="en-US" b="0"/>
              <a:t>Elevator lobbies</a:t>
            </a:r>
          </a:p>
          <a:p>
            <a:pPr lvl="1"/>
            <a:r>
              <a:rPr lang="en-US" b="0"/>
              <a:t>Main corridors</a:t>
            </a:r>
          </a:p>
          <a:p>
            <a:pPr lvl="1"/>
            <a:r>
              <a:rPr lang="en-US" b="0"/>
              <a:t>Lab &amp; Pharmacy</a:t>
            </a:r>
          </a:p>
          <a:p>
            <a:pPr lvl="1"/>
            <a:r>
              <a:rPr lang="en-US" b="0"/>
              <a:t>Some Staff Lounges</a:t>
            </a:r>
            <a:endParaRPr lang="en-US" sz="2800"/>
          </a:p>
          <a:p>
            <a:pPr marL="0" indent="0">
              <a:buNone/>
            </a:pPr>
            <a:endParaRPr lang="en-US" b="0"/>
          </a:p>
          <a:p>
            <a:pPr marL="0" indent="0">
              <a:buNone/>
            </a:pPr>
            <a:r>
              <a:rPr lang="en-US" b="0"/>
              <a:t>A Web App will also be </a:t>
            </a:r>
            <a:br>
              <a:rPr lang="en-US" b="0"/>
            </a:br>
            <a:r>
              <a:rPr lang="en-US" b="0"/>
              <a:t>available for some users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733" y="1788038"/>
            <a:ext cx="5607891" cy="3867511"/>
          </a:xfrm>
          <a:prstGeom prst="rect">
            <a:avLst/>
          </a:prstGeom>
        </p:spPr>
      </p:pic>
      <p:sp>
        <p:nvSpPr>
          <p:cNvPr id="6" name="Rectangle 5"/>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0996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dirty="0"/>
              <a:t>Quiz Time</a:t>
            </a:r>
          </a:p>
        </p:txBody>
      </p:sp>
      <p:sp>
        <p:nvSpPr>
          <p:cNvPr id="5" name="Content Placeholder 4"/>
          <p:cNvSpPr>
            <a:spLocks noGrp="1"/>
          </p:cNvSpPr>
          <p:nvPr>
            <p:ph idx="1"/>
          </p:nvPr>
        </p:nvSpPr>
        <p:spPr>
          <a:xfrm>
            <a:off x="838199" y="1542361"/>
            <a:ext cx="6499035" cy="5315639"/>
          </a:xfrm>
        </p:spPr>
        <p:txBody>
          <a:bodyPr>
            <a:normAutofit/>
          </a:bodyPr>
          <a:lstStyle/>
          <a:p>
            <a:pPr marL="0" indent="0">
              <a:buNone/>
            </a:pPr>
            <a:r>
              <a:rPr lang="en-US" sz="2800" dirty="0"/>
              <a:t>Knowing Your Environment</a:t>
            </a:r>
          </a:p>
          <a:p>
            <a:pPr marL="0" indent="0">
              <a:buNone/>
            </a:pPr>
            <a:endParaRPr lang="en-US" sz="2800" dirty="0"/>
          </a:p>
          <a:p>
            <a:pPr marL="0" indent="0">
              <a:buNone/>
            </a:pPr>
            <a:r>
              <a:rPr lang="en-US" sz="2800" dirty="0"/>
              <a:t>How many floors does Van Ness Campus have?</a:t>
            </a:r>
          </a:p>
          <a:p>
            <a:pPr marL="0" indent="0">
              <a:buNone/>
            </a:pPr>
            <a:endParaRPr lang="en-US" sz="2800" dirty="0"/>
          </a:p>
        </p:txBody>
      </p:sp>
      <p:sp>
        <p:nvSpPr>
          <p:cNvPr id="7" name="Rectangle 6"/>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751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dirty="0"/>
              <a:t>Quiz Time</a:t>
            </a:r>
          </a:p>
        </p:txBody>
      </p:sp>
      <p:sp>
        <p:nvSpPr>
          <p:cNvPr id="9" name="Rectangle 8"/>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p:cNvSpPr>
            <a:spLocks noGrp="1"/>
          </p:cNvSpPr>
          <p:nvPr>
            <p:ph idx="1"/>
          </p:nvPr>
        </p:nvSpPr>
        <p:spPr/>
        <p:txBody>
          <a:bodyPr/>
          <a:lstStyle/>
          <a:p>
            <a:pPr marL="0" indent="0">
              <a:buNone/>
            </a:pPr>
            <a:r>
              <a:rPr lang="en-US" dirty="0">
                <a:solidFill>
                  <a:schemeClr val="bg1">
                    <a:lumMod val="75000"/>
                  </a:schemeClr>
                </a:solidFill>
              </a:rPr>
              <a:t>Knowing Your Environment</a:t>
            </a:r>
          </a:p>
          <a:p>
            <a:pPr marL="0" indent="0">
              <a:buNone/>
            </a:pPr>
            <a:endParaRPr lang="en-US" dirty="0">
              <a:solidFill>
                <a:schemeClr val="bg1">
                  <a:lumMod val="75000"/>
                </a:schemeClr>
              </a:solidFill>
            </a:endParaRPr>
          </a:p>
          <a:p>
            <a:pPr marL="0" indent="0">
              <a:buNone/>
            </a:pPr>
            <a:r>
              <a:rPr lang="en-US" b="0" dirty="0">
                <a:solidFill>
                  <a:schemeClr val="bg1">
                    <a:lumMod val="75000"/>
                  </a:schemeClr>
                </a:solidFill>
              </a:rPr>
              <a:t>How many floors does </a:t>
            </a:r>
          </a:p>
          <a:p>
            <a:pPr marL="0" indent="0">
              <a:buNone/>
            </a:pPr>
            <a:r>
              <a:rPr lang="en-US" b="0" dirty="0">
                <a:solidFill>
                  <a:schemeClr val="bg1">
                    <a:lumMod val="75000"/>
                  </a:schemeClr>
                </a:solidFill>
              </a:rPr>
              <a:t>Van Ness Campus have?</a:t>
            </a:r>
          </a:p>
          <a:p>
            <a:pPr marL="0" indent="0">
              <a:buNone/>
            </a:pPr>
            <a:endParaRPr lang="en-US" dirty="0"/>
          </a:p>
          <a:p>
            <a:pPr marL="0" indent="0">
              <a:buNone/>
            </a:pPr>
            <a:r>
              <a:rPr lang="en-US" dirty="0"/>
              <a:t>11 Floors!</a:t>
            </a:r>
          </a:p>
        </p:txBody>
      </p:sp>
      <p:pic>
        <p:nvPicPr>
          <p:cNvPr id="5" name="Picture 4" hidden="1"/>
          <p:cNvPicPr>
            <a:picLocks noChangeAspect="1"/>
          </p:cNvPicPr>
          <p:nvPr/>
        </p:nvPicPr>
        <p:blipFill>
          <a:blip r:embed="rId3"/>
          <a:stretch>
            <a:fillRect/>
          </a:stretch>
        </p:blipFill>
        <p:spPr>
          <a:xfrm>
            <a:off x="3919878" y="2079585"/>
            <a:ext cx="8022274" cy="3607386"/>
          </a:xfrm>
          <a:prstGeom prst="rect">
            <a:avLst/>
          </a:prstGeom>
        </p:spPr>
      </p:pic>
      <p:pic>
        <p:nvPicPr>
          <p:cNvPr id="7" name="Floor Diagram"/>
          <p:cNvPicPr>
            <a:picLocks noChangeAspect="1"/>
          </p:cNvPicPr>
          <p:nvPr/>
        </p:nvPicPr>
        <p:blipFill rotWithShape="1">
          <a:blip r:embed="rId4" cstate="print">
            <a:extLst>
              <a:ext uri="{28A0092B-C50C-407E-A947-70E740481C1C}">
                <a14:useLocalDpi xmlns:a14="http://schemas.microsoft.com/office/drawing/2010/main" val="0"/>
              </a:ext>
            </a:extLst>
          </a:blip>
          <a:srcRect l="4306" t="39446" r="5555" b="10555"/>
          <a:stretch/>
        </p:blipFill>
        <p:spPr>
          <a:xfrm>
            <a:off x="4048020" y="1956619"/>
            <a:ext cx="7899465" cy="4362657"/>
          </a:xfrm>
          <a:prstGeom prst="rect">
            <a:avLst/>
          </a:prstGeom>
          <a:ln>
            <a:noFill/>
          </a:ln>
          <a:effectLst/>
        </p:spPr>
      </p:pic>
    </p:spTree>
    <p:extLst>
      <p:ext uri="{BB962C8B-B14F-4D97-AF65-F5344CB8AC3E}">
        <p14:creationId xmlns:p14="http://schemas.microsoft.com/office/powerpoint/2010/main" val="378710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5442" t="623" r="10394" b="999"/>
          <a:stretch/>
        </p:blipFill>
        <p:spPr>
          <a:xfrm>
            <a:off x="4012275" y="1"/>
            <a:ext cx="8179725" cy="6862354"/>
          </a:xfrm>
          <a:prstGeom prst="rect">
            <a:avLst/>
          </a:prstGeom>
        </p:spPr>
      </p:pic>
      <p:sp>
        <p:nvSpPr>
          <p:cNvPr id="5" name="Title 4"/>
          <p:cNvSpPr>
            <a:spLocks noGrp="1"/>
          </p:cNvSpPr>
          <p:nvPr>
            <p:ph type="title"/>
          </p:nvPr>
        </p:nvSpPr>
        <p:spPr>
          <a:xfrm>
            <a:off x="341524" y="1621049"/>
            <a:ext cx="4341310" cy="1298422"/>
          </a:xfrm>
        </p:spPr>
        <p:txBody>
          <a:bodyPr/>
          <a:lstStyle/>
          <a:p>
            <a:r>
              <a:rPr lang="en-US" dirty="0"/>
              <a:t>Welcome</a:t>
            </a:r>
          </a:p>
        </p:txBody>
      </p:sp>
      <p:sp>
        <p:nvSpPr>
          <p:cNvPr id="7" name="Content Placeholder 6"/>
          <p:cNvSpPr>
            <a:spLocks noGrp="1"/>
          </p:cNvSpPr>
          <p:nvPr>
            <p:ph idx="1"/>
          </p:nvPr>
        </p:nvSpPr>
        <p:spPr>
          <a:xfrm>
            <a:off x="341524" y="2644048"/>
            <a:ext cx="3988106" cy="3767769"/>
          </a:xfrm>
        </p:spPr>
        <p:txBody>
          <a:bodyPr/>
          <a:lstStyle/>
          <a:p>
            <a:pPr marL="0" indent="0">
              <a:spcBef>
                <a:spcPts val="2400"/>
              </a:spcBef>
              <a:buNone/>
            </a:pPr>
            <a:r>
              <a:rPr lang="en-US" b="0" dirty="0"/>
              <a:t>Retaining the “heart” </a:t>
            </a:r>
            <a:br>
              <a:rPr lang="en-US" b="0" dirty="0"/>
            </a:br>
            <a:r>
              <a:rPr lang="en-US" b="0" dirty="0"/>
              <a:t>of what we do</a:t>
            </a:r>
          </a:p>
          <a:p>
            <a:pPr marL="0" indent="0">
              <a:spcBef>
                <a:spcPts val="2400"/>
              </a:spcBef>
              <a:buNone/>
            </a:pPr>
            <a:r>
              <a:rPr lang="en-US" b="0" dirty="0"/>
              <a:t>Balancing safety, comfort </a:t>
            </a:r>
            <a:br>
              <a:rPr lang="en-US" b="0" dirty="0"/>
            </a:br>
            <a:r>
              <a:rPr lang="en-US" b="0" dirty="0"/>
              <a:t>and sustainability</a:t>
            </a:r>
          </a:p>
        </p:txBody>
      </p:sp>
    </p:spTree>
    <p:extLst>
      <p:ext uri="{BB962C8B-B14F-4D97-AF65-F5344CB8AC3E}">
        <p14:creationId xmlns:p14="http://schemas.microsoft.com/office/powerpoint/2010/main" val="348179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G Photo"/>
          <p:cNvPicPr>
            <a:picLocks noChangeAspect="1" noChangeArrowheads="1"/>
          </p:cNvPicPr>
          <p:nvPr/>
        </p:nvPicPr>
        <p:blipFill rotWithShape="1">
          <a:blip r:embed="rId3">
            <a:extLst>
              <a:ext uri="{28A0092B-C50C-407E-A947-70E740481C1C}">
                <a14:useLocalDpi xmlns:a14="http://schemas.microsoft.com/office/drawing/2010/main" val="0"/>
              </a:ext>
            </a:extLst>
          </a:blip>
          <a:srcRect l="1" r="15278"/>
          <a:stretch/>
        </p:blipFill>
        <p:spPr bwMode="auto">
          <a:xfrm>
            <a:off x="2763522" y="0"/>
            <a:ext cx="943214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0"/>
            <a:ext cx="3809999" cy="6858000"/>
          </a:xfrm>
          <a:prstGeom prst="rect">
            <a:avLst/>
          </a:prstGeom>
          <a:gradFill>
            <a:gsLst>
              <a:gs pos="0">
                <a:srgbClr val="005854"/>
              </a:gs>
              <a:gs pos="100000">
                <a:srgbClr val="00AA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hite Transparent Grad"/>
          <p:cNvSpPr/>
          <p:nvPr/>
        </p:nvSpPr>
        <p:spPr>
          <a:xfrm>
            <a:off x="3810000" y="-11018"/>
            <a:ext cx="8385671" cy="6869018"/>
          </a:xfrm>
          <a:prstGeom prst="rect">
            <a:avLst/>
          </a:prstGeom>
          <a:gradFill flip="none" rotWithShape="1">
            <a:gsLst>
              <a:gs pos="0">
                <a:srgbClr val="00AAA0"/>
              </a:gs>
              <a:gs pos="100000">
                <a:srgbClr val="00AAA0">
                  <a:alpha val="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91376" y="3746810"/>
            <a:ext cx="5820938" cy="815665"/>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651544" y="1864286"/>
            <a:ext cx="10515600" cy="2852737"/>
          </a:xfrm>
        </p:spPr>
        <p:txBody>
          <a:bodyPr/>
          <a:lstStyle/>
          <a:p>
            <a:r>
              <a:rPr lang="en-US">
                <a:solidFill>
                  <a:schemeClr val="bg1"/>
                </a:solidFill>
              </a:rPr>
              <a:t>Transportation</a:t>
            </a:r>
          </a:p>
        </p:txBody>
      </p:sp>
      <p:sp>
        <p:nvSpPr>
          <p:cNvPr id="7" name="Rectangle 6"/>
          <p:cNvSpPr/>
          <p:nvPr/>
        </p:nvSpPr>
        <p:spPr>
          <a:xfrm>
            <a:off x="0" y="3746810"/>
            <a:ext cx="592428" cy="815665"/>
          </a:xfrm>
          <a:prstGeom prst="rect">
            <a:avLst/>
          </a:prstGeom>
          <a:solidFill>
            <a:srgbClr val="005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68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a:t>Public Transportation</a:t>
            </a:r>
          </a:p>
        </p:txBody>
      </p:sp>
      <p:sp>
        <p:nvSpPr>
          <p:cNvPr id="5" name="Content Placeholder 4"/>
          <p:cNvSpPr>
            <a:spLocks noGrp="1"/>
          </p:cNvSpPr>
          <p:nvPr>
            <p:ph idx="1"/>
          </p:nvPr>
        </p:nvSpPr>
        <p:spPr>
          <a:xfrm>
            <a:off x="838201" y="1542361"/>
            <a:ext cx="4408170" cy="5315639"/>
          </a:xfrm>
        </p:spPr>
        <p:txBody>
          <a:bodyPr>
            <a:normAutofit/>
          </a:bodyPr>
          <a:lstStyle/>
          <a:p>
            <a:pPr marL="285750" indent="-285750">
              <a:spcBef>
                <a:spcPts val="1800"/>
              </a:spcBef>
            </a:pPr>
            <a:r>
              <a:rPr lang="en-US" b="0" dirty="0"/>
              <a:t>Complimentary shuttle services to and from Civic Center BART station </a:t>
            </a:r>
          </a:p>
          <a:p>
            <a:pPr marL="285750" indent="-285750">
              <a:spcBef>
                <a:spcPts val="1800"/>
              </a:spcBef>
            </a:pPr>
            <a:r>
              <a:rPr lang="en-US" b="0" dirty="0"/>
              <a:t>Check out 511.org for a comprehensive list of transit options</a:t>
            </a:r>
          </a:p>
          <a:p>
            <a:pPr marL="285750" indent="-285750">
              <a:spcBef>
                <a:spcPts val="1800"/>
              </a:spcBef>
            </a:pPr>
            <a:r>
              <a:rPr lang="en-US" b="0" dirty="0"/>
              <a:t>Public transportation and shuttle timetables available at the Information Desk and kiosk for patients and visitors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001" t="407" r="11651" b="204"/>
          <a:stretch/>
        </p:blipFill>
        <p:spPr>
          <a:xfrm>
            <a:off x="6214419" y="1355075"/>
            <a:ext cx="5926169" cy="5387248"/>
          </a:xfrm>
          <a:prstGeom prst="rect">
            <a:avLst/>
          </a:prstGeom>
        </p:spPr>
      </p:pic>
      <p:sp>
        <p:nvSpPr>
          <p:cNvPr id="6" name="Rectangle 5"/>
          <p:cNvSpPr/>
          <p:nvPr/>
        </p:nvSpPr>
        <p:spPr>
          <a:xfrm>
            <a:off x="0" y="0"/>
            <a:ext cx="110531" cy="6858001"/>
          </a:xfrm>
          <a:prstGeom prst="rect">
            <a:avLst/>
          </a:prstGeom>
          <a:solidFill>
            <a:srgbClr val="005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76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a:t>CPMC Shuttles and Routes</a:t>
            </a:r>
          </a:p>
        </p:txBody>
      </p:sp>
      <p:sp>
        <p:nvSpPr>
          <p:cNvPr id="5" name="Content Placeholder 4"/>
          <p:cNvSpPr>
            <a:spLocks noGrp="1"/>
          </p:cNvSpPr>
          <p:nvPr>
            <p:ph idx="1"/>
          </p:nvPr>
        </p:nvSpPr>
        <p:spPr>
          <a:xfrm>
            <a:off x="838199" y="1949985"/>
            <a:ext cx="5948191" cy="3437264"/>
          </a:xfrm>
        </p:spPr>
        <p:txBody>
          <a:bodyPr>
            <a:normAutofit/>
          </a:bodyPr>
          <a:lstStyle/>
          <a:p>
            <a:pPr>
              <a:spcBef>
                <a:spcPts val="1200"/>
              </a:spcBef>
            </a:pPr>
            <a:r>
              <a:rPr lang="en-US" b="0" dirty="0"/>
              <a:t>Shuttle service is available every 30 minutes, Monday through Friday, 6:00 a.m. to 6:00 p.m.</a:t>
            </a:r>
          </a:p>
          <a:p>
            <a:pPr>
              <a:spcBef>
                <a:spcPts val="1200"/>
              </a:spcBef>
            </a:pPr>
            <a:r>
              <a:rPr lang="en-US" b="0" dirty="0"/>
              <a:t>More specific information and pickup locations:</a:t>
            </a:r>
            <a:br>
              <a:rPr lang="en-US" b="0" dirty="0"/>
            </a:br>
            <a:r>
              <a:rPr lang="en-US" b="0" u="sng" dirty="0">
                <a:solidFill>
                  <a:srgbClr val="00AAA0"/>
                </a:solidFill>
              </a:rPr>
              <a:t>cpmc.org/visiting/shuttle.html</a:t>
            </a:r>
            <a:r>
              <a:rPr lang="en-US" b="0" dirty="0"/>
              <a:t> </a:t>
            </a:r>
          </a:p>
        </p:txBody>
      </p:sp>
      <p:graphicFrame>
        <p:nvGraphicFramePr>
          <p:cNvPr id="14" name="Content Placeholder 1"/>
          <p:cNvGraphicFramePr>
            <a:graphicFrameLocks/>
          </p:cNvGraphicFramePr>
          <p:nvPr>
            <p:extLst>
              <p:ext uri="{D42A27DB-BD31-4B8C-83A1-F6EECF244321}">
                <p14:modId xmlns:p14="http://schemas.microsoft.com/office/powerpoint/2010/main" val="3078104079"/>
              </p:ext>
            </p:extLst>
          </p:nvPr>
        </p:nvGraphicFramePr>
        <p:xfrm>
          <a:off x="7006728" y="1913140"/>
          <a:ext cx="4979624" cy="3602520"/>
        </p:xfrm>
        <a:graphic>
          <a:graphicData uri="http://schemas.openxmlformats.org/drawingml/2006/table">
            <a:tbl>
              <a:tblPr firstRow="1" bandRow="1">
                <a:tableStyleId>{073A0DAA-6AF3-43AB-8588-CEC1D06C72B9}</a:tableStyleId>
              </a:tblPr>
              <a:tblGrid>
                <a:gridCol w="969484">
                  <a:extLst>
                    <a:ext uri="{9D8B030D-6E8A-4147-A177-3AD203B41FA5}">
                      <a16:colId xmlns:a16="http://schemas.microsoft.com/office/drawing/2014/main" xmlns="" val="20000"/>
                    </a:ext>
                  </a:extLst>
                </a:gridCol>
                <a:gridCol w="4010140">
                  <a:extLst>
                    <a:ext uri="{9D8B030D-6E8A-4147-A177-3AD203B41FA5}">
                      <a16:colId xmlns:a16="http://schemas.microsoft.com/office/drawing/2014/main" xmlns="" val="20001"/>
                    </a:ext>
                  </a:extLst>
                </a:gridCol>
              </a:tblGrid>
              <a:tr h="450315">
                <a:tc gridSpan="2">
                  <a:txBody>
                    <a:bodyPr/>
                    <a:lstStyle/>
                    <a:p>
                      <a:r>
                        <a:rPr lang="en-US" b="1" dirty="0">
                          <a:solidFill>
                            <a:srgbClr val="00AAA0"/>
                          </a:solidFill>
                          <a:latin typeface="+mj-lt"/>
                        </a:rPr>
                        <a:t>CPMC</a:t>
                      </a:r>
                      <a:r>
                        <a:rPr lang="en-US" b="1" baseline="0" dirty="0">
                          <a:solidFill>
                            <a:srgbClr val="00AAA0"/>
                          </a:solidFill>
                          <a:latin typeface="+mj-lt"/>
                        </a:rPr>
                        <a:t> Shuttle Routes</a:t>
                      </a:r>
                      <a:endParaRPr lang="en-US" b="1" dirty="0">
                        <a:solidFill>
                          <a:srgbClr val="00AAA0"/>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b="1" dirty="0">
                        <a:solidFill>
                          <a:srgbClr val="00AAA0"/>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50315">
                <a:tc>
                  <a:txBody>
                    <a:bodyPr/>
                    <a:lstStyle/>
                    <a:p>
                      <a:pPr algn="ctr"/>
                      <a:r>
                        <a:rPr lang="en-US" sz="1800" b="1" kern="1200">
                          <a:solidFill>
                            <a:srgbClr val="00AAA0"/>
                          </a:solidFill>
                          <a:latin typeface="+mj-lt"/>
                          <a:ea typeface="+mn-ea"/>
                          <a:cs typeface="+mn-cs"/>
                        </a:rPr>
                        <a:t>B</a:t>
                      </a:r>
                      <a:endParaRPr lang="en-US" b="1">
                        <a:solidFill>
                          <a:srgbClr val="00AAA0"/>
                        </a:solidFill>
                        <a:latin typeface="+mj-lt"/>
                      </a:endParaRPr>
                    </a:p>
                  </a:txBody>
                  <a:tcPr anchor="ctr">
                    <a:lnT w="63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dirty="0"/>
                        <a:t>Civic Center BART to Van Ness Campus</a:t>
                      </a:r>
                    </a:p>
                  </a:txBody>
                  <a:tcPr anchor="ctr">
                    <a:lnT w="63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450315">
                <a:tc>
                  <a:txBody>
                    <a:bodyPr/>
                    <a:lstStyle/>
                    <a:p>
                      <a:pPr algn="ctr"/>
                      <a:r>
                        <a:rPr lang="en-US" sz="1800" b="1" kern="1200" dirty="0">
                          <a:solidFill>
                            <a:srgbClr val="00AAA0"/>
                          </a:solidFill>
                          <a:latin typeface="+mj-lt"/>
                          <a:ea typeface="+mn-ea"/>
                          <a:cs typeface="+mn-cs"/>
                        </a:rPr>
                        <a:t>D</a:t>
                      </a:r>
                      <a:endParaRPr lang="en-US" b="1" dirty="0">
                        <a:latin typeface="+mj-lt"/>
                      </a:endParaRPr>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dirty="0"/>
                        <a:t>Davies to Van Ness Campus</a:t>
                      </a:r>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50315">
                <a:tc>
                  <a:txBody>
                    <a:bodyPr/>
                    <a:lstStyle/>
                    <a:p>
                      <a:pPr algn="ctr"/>
                      <a:r>
                        <a:rPr lang="en-US" sz="1800" b="1" kern="1200">
                          <a:solidFill>
                            <a:srgbClr val="00AAA0"/>
                          </a:solidFill>
                          <a:latin typeface="+mj-lt"/>
                          <a:ea typeface="+mn-ea"/>
                          <a:cs typeface="+mn-cs"/>
                        </a:rPr>
                        <a:t>JG</a:t>
                      </a:r>
                      <a:endParaRPr lang="en-US" b="1">
                        <a:latin typeface="+mj-lt"/>
                      </a:endParaRPr>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dirty="0" err="1"/>
                        <a:t>Japantown</a:t>
                      </a:r>
                      <a:r>
                        <a:rPr lang="en-US" dirty="0"/>
                        <a:t> Garage to Van Ness Campus</a:t>
                      </a:r>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450315">
                <a:tc>
                  <a:txBody>
                    <a:bodyPr/>
                    <a:lstStyle/>
                    <a:p>
                      <a:pPr algn="ctr"/>
                      <a:r>
                        <a:rPr lang="en-US" sz="1800" b="1" kern="1200">
                          <a:solidFill>
                            <a:srgbClr val="00AAA0"/>
                          </a:solidFill>
                          <a:latin typeface="+mj-lt"/>
                          <a:ea typeface="+mn-ea"/>
                          <a:cs typeface="+mn-cs"/>
                        </a:rPr>
                        <a:t>K</a:t>
                      </a:r>
                      <a:endParaRPr lang="en-US" b="1">
                        <a:latin typeface="+mj-lt"/>
                      </a:endParaRPr>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dirty="0"/>
                        <a:t>Kabuki Hotel to Van Ness Campus</a:t>
                      </a:r>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50315">
                <a:tc>
                  <a:txBody>
                    <a:bodyPr/>
                    <a:lstStyle/>
                    <a:p>
                      <a:pPr algn="ctr"/>
                      <a:r>
                        <a:rPr lang="en-US" sz="1800" b="1" kern="1200">
                          <a:solidFill>
                            <a:srgbClr val="00AAA0"/>
                          </a:solidFill>
                          <a:latin typeface="+mj-lt"/>
                          <a:ea typeface="+mn-ea"/>
                          <a:cs typeface="+mn-cs"/>
                        </a:rPr>
                        <a:t>MBC</a:t>
                      </a:r>
                      <a:endParaRPr lang="en-US" b="1">
                        <a:latin typeface="+mj-lt"/>
                      </a:endParaRPr>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dirty="0"/>
                        <a:t>Mission Bernal to Davies Campus</a:t>
                      </a:r>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r h="4503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rgbClr val="00AAA0"/>
                          </a:solidFill>
                          <a:latin typeface="+mj-lt"/>
                          <a:ea typeface="+mn-ea"/>
                          <a:cs typeface="+mn-cs"/>
                        </a:rPr>
                        <a:t>MBC24</a:t>
                      </a:r>
                      <a:endParaRPr lang="en-US" b="1">
                        <a:latin typeface="+mj-lt"/>
                      </a:endParaRPr>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dirty="0"/>
                        <a:t>MBC to 24</a:t>
                      </a:r>
                      <a:r>
                        <a:rPr lang="en-US" baseline="30000" dirty="0"/>
                        <a:t>th</a:t>
                      </a:r>
                      <a:r>
                        <a:rPr lang="en-US" dirty="0"/>
                        <a:t> St</a:t>
                      </a:r>
                      <a:r>
                        <a:rPr lang="en-US" baseline="0" dirty="0"/>
                        <a:t> Mission BART</a:t>
                      </a:r>
                      <a:endParaRPr lang="en-US" dirty="0"/>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4503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rgbClr val="00AAA0"/>
                          </a:solidFill>
                          <a:latin typeface="+mj-lt"/>
                          <a:ea typeface="+mn-ea"/>
                          <a:cs typeface="+mn-cs"/>
                        </a:rPr>
                        <a:t>SAC</a:t>
                      </a:r>
                      <a:endParaRPr lang="en-US" b="1">
                        <a:latin typeface="+mj-lt"/>
                      </a:endParaRPr>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dirty="0"/>
                        <a:t>1825 Sacramento to Civic Center BART</a:t>
                      </a:r>
                    </a:p>
                  </a:txBody>
                  <a:tcPr anchor="ct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7"/>
                  </a:ext>
                </a:extLst>
              </a:tr>
            </a:tbl>
          </a:graphicData>
        </a:graphic>
      </p:graphicFrame>
      <p:sp>
        <p:nvSpPr>
          <p:cNvPr id="6" name="Rectangle 5"/>
          <p:cNvSpPr/>
          <p:nvPr/>
        </p:nvSpPr>
        <p:spPr>
          <a:xfrm>
            <a:off x="0" y="0"/>
            <a:ext cx="110531" cy="6858001"/>
          </a:xfrm>
          <a:prstGeom prst="rect">
            <a:avLst/>
          </a:prstGeom>
          <a:solidFill>
            <a:srgbClr val="005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931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Bicycle Storage &amp; Locker Space</a:t>
            </a:r>
          </a:p>
        </p:txBody>
      </p:sp>
      <p:sp>
        <p:nvSpPr>
          <p:cNvPr id="5" name="Content Placeholder 4"/>
          <p:cNvSpPr>
            <a:spLocks noGrp="1"/>
          </p:cNvSpPr>
          <p:nvPr>
            <p:ph idx="1"/>
          </p:nvPr>
        </p:nvSpPr>
        <p:spPr>
          <a:xfrm>
            <a:off x="838200" y="1145755"/>
            <a:ext cx="5165993" cy="5712246"/>
          </a:xfrm>
        </p:spPr>
        <p:txBody>
          <a:bodyPr>
            <a:normAutofit/>
          </a:bodyPr>
          <a:lstStyle/>
          <a:p>
            <a:pPr marL="0" indent="0">
              <a:buNone/>
            </a:pPr>
            <a:r>
              <a:rPr lang="en-US" dirty="0"/>
              <a:t>First come, first served bicycle storage in P1</a:t>
            </a:r>
            <a:endParaRPr lang="en-US" sz="2400" dirty="0"/>
          </a:p>
          <a:p>
            <a:pPr marL="742950" lvl="1" indent="-285750"/>
            <a:r>
              <a:rPr lang="en-US" dirty="0"/>
              <a:t>Badge reader access</a:t>
            </a:r>
          </a:p>
          <a:p>
            <a:pPr marL="742950" lvl="1" indent="-285750"/>
            <a:r>
              <a:rPr lang="en-US" dirty="0"/>
              <a:t>Submit registration form in advance (request from parking office) to secure space and program badge</a:t>
            </a:r>
          </a:p>
          <a:p>
            <a:pPr lvl="1"/>
            <a:r>
              <a:rPr lang="en-US" dirty="0"/>
              <a:t>“Fix it” station located inside bicycle storage</a:t>
            </a:r>
          </a:p>
          <a:p>
            <a:pPr marL="457200" lvl="1" indent="0">
              <a:buNone/>
            </a:pPr>
            <a:endParaRPr lang="en-US" dirty="0"/>
          </a:p>
          <a:p>
            <a:pPr marL="0" indent="0">
              <a:buNone/>
            </a:pPr>
            <a:r>
              <a:rPr lang="en-US" dirty="0"/>
              <a:t>Day lockers, bathrooms and showers are located in the bicycle storage room on P1</a:t>
            </a:r>
          </a:p>
          <a:p>
            <a:pPr marL="0" indent="0">
              <a:buNone/>
            </a:pP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0409" y="1355075"/>
            <a:ext cx="5651591" cy="565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0"/>
            <a:ext cx="110531" cy="6858001"/>
          </a:xfrm>
          <a:prstGeom prst="rect">
            <a:avLst/>
          </a:prstGeom>
          <a:solidFill>
            <a:srgbClr val="005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06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200" y="1145755"/>
            <a:ext cx="5165993" cy="5712246"/>
          </a:xfrm>
        </p:spPr>
        <p:txBody>
          <a:bodyPr>
            <a:normAutofit/>
          </a:bodyPr>
          <a:lstStyle/>
          <a:p>
            <a:pPr marL="0" indent="0">
              <a:buNone/>
            </a:pPr>
            <a:r>
              <a:rPr lang="en-US" sz="2800" dirty="0"/>
              <a:t>Transportation</a:t>
            </a:r>
          </a:p>
          <a:p>
            <a:pPr marL="0" lvl="0" indent="0">
              <a:buNone/>
            </a:pPr>
            <a:endParaRPr lang="en-US" sz="2800" b="0" dirty="0">
              <a:solidFill>
                <a:prstClr val="black">
                  <a:lumMod val="65000"/>
                  <a:lumOff val="35000"/>
                </a:prstClr>
              </a:solidFill>
            </a:endParaRPr>
          </a:p>
          <a:p>
            <a:pPr marL="0" lvl="0" indent="0">
              <a:buNone/>
            </a:pPr>
            <a:r>
              <a:rPr lang="en-US" sz="2800" b="0" dirty="0">
                <a:solidFill>
                  <a:prstClr val="black">
                    <a:lumMod val="65000"/>
                    <a:lumOff val="35000"/>
                  </a:prstClr>
                </a:solidFill>
              </a:rPr>
              <a:t>How much does the new bicycle storage at VNC cost employees?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0409" y="1355075"/>
            <a:ext cx="5651591" cy="565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0"/>
            <a:ext cx="110531" cy="6858001"/>
          </a:xfrm>
          <a:prstGeom prst="rect">
            <a:avLst/>
          </a:prstGeom>
          <a:solidFill>
            <a:srgbClr val="005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24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200" y="1145755"/>
            <a:ext cx="5165993" cy="5712246"/>
          </a:xfrm>
        </p:spPr>
        <p:txBody>
          <a:bodyPr>
            <a:normAutofit/>
          </a:bodyPr>
          <a:lstStyle/>
          <a:p>
            <a:pPr marL="0" indent="0">
              <a:buNone/>
            </a:pPr>
            <a:r>
              <a:rPr lang="en-US" sz="2800" dirty="0"/>
              <a:t>Transportation</a:t>
            </a:r>
          </a:p>
          <a:p>
            <a:pPr marL="0" lvl="0" indent="0">
              <a:buNone/>
            </a:pPr>
            <a:endParaRPr lang="en-US" sz="2800" b="0" dirty="0">
              <a:solidFill>
                <a:prstClr val="black">
                  <a:lumMod val="65000"/>
                  <a:lumOff val="35000"/>
                </a:prstClr>
              </a:solidFill>
            </a:endParaRPr>
          </a:p>
          <a:p>
            <a:pPr marL="0" lvl="0" indent="0">
              <a:buNone/>
            </a:pPr>
            <a:r>
              <a:rPr lang="en-US" sz="2800" b="0" dirty="0">
                <a:solidFill>
                  <a:schemeClr val="bg1">
                    <a:lumMod val="65000"/>
                  </a:schemeClr>
                </a:solidFill>
              </a:rPr>
              <a:t>How much does the new bicycle storage at VNC cost employees?</a:t>
            </a:r>
          </a:p>
          <a:p>
            <a:pPr marL="0" lvl="0" indent="0">
              <a:buNone/>
            </a:pPr>
            <a:r>
              <a:rPr lang="en-US" sz="2800" b="0" dirty="0">
                <a:solidFill>
                  <a:prstClr val="black">
                    <a:lumMod val="65000"/>
                    <a:lumOff val="35000"/>
                  </a:prstClr>
                </a:solidFill>
              </a:rPr>
              <a:t>It’s </a:t>
            </a:r>
            <a:r>
              <a:rPr lang="en-US" sz="2800" dirty="0">
                <a:solidFill>
                  <a:prstClr val="black">
                    <a:lumMod val="65000"/>
                    <a:lumOff val="35000"/>
                  </a:prstClr>
                </a:solidFill>
              </a:rPr>
              <a:t>FREE</a:t>
            </a:r>
            <a:r>
              <a:rPr lang="en-US" sz="2800" b="0" dirty="0">
                <a:solidFill>
                  <a:prstClr val="black">
                    <a:lumMod val="65000"/>
                    <a:lumOff val="35000"/>
                  </a:prstClr>
                </a:solidFill>
              </a:rPr>
              <a:t> on a first-come, </a:t>
            </a:r>
            <a:br>
              <a:rPr lang="en-US" sz="2800" b="0" dirty="0">
                <a:solidFill>
                  <a:prstClr val="black">
                    <a:lumMod val="65000"/>
                    <a:lumOff val="35000"/>
                  </a:prstClr>
                </a:solidFill>
              </a:rPr>
            </a:br>
            <a:r>
              <a:rPr lang="en-US" sz="2800" b="0" dirty="0">
                <a:solidFill>
                  <a:prstClr val="black">
                    <a:lumMod val="65000"/>
                    <a:lumOff val="35000"/>
                  </a:prstClr>
                </a:solidFill>
              </a:rPr>
              <a:t>first-served basis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0409" y="1355075"/>
            <a:ext cx="5651591" cy="565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0"/>
            <a:ext cx="110531" cy="6858001"/>
          </a:xfrm>
          <a:prstGeom prst="rect">
            <a:avLst/>
          </a:prstGeom>
          <a:solidFill>
            <a:srgbClr val="005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26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G Photo"/>
          <p:cNvPicPr>
            <a:picLocks noChangeAspect="1" noChangeArrowheads="1"/>
          </p:cNvPicPr>
          <p:nvPr/>
        </p:nvPicPr>
        <p:blipFill rotWithShape="1">
          <a:blip r:embed="rId3">
            <a:extLst>
              <a:ext uri="{28A0092B-C50C-407E-A947-70E740481C1C}">
                <a14:useLocalDpi xmlns:a14="http://schemas.microsoft.com/office/drawing/2010/main" val="0"/>
              </a:ext>
            </a:extLst>
          </a:blip>
          <a:srcRect l="13329" t="3468" r="10508" b="13509"/>
          <a:stretch/>
        </p:blipFill>
        <p:spPr bwMode="auto">
          <a:xfrm>
            <a:off x="2763522" y="0"/>
            <a:ext cx="9432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3809999" cy="6858000"/>
          </a:xfrm>
          <a:prstGeom prst="rect">
            <a:avLst/>
          </a:prstGeom>
          <a:gradFill>
            <a:gsLst>
              <a:gs pos="0">
                <a:srgbClr val="005854"/>
              </a:gs>
              <a:gs pos="100000">
                <a:srgbClr val="00AA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White Transparent Grad"/>
          <p:cNvSpPr/>
          <p:nvPr/>
        </p:nvSpPr>
        <p:spPr>
          <a:xfrm>
            <a:off x="3810000" y="-11018"/>
            <a:ext cx="8385671" cy="6869018"/>
          </a:xfrm>
          <a:prstGeom prst="rect">
            <a:avLst/>
          </a:prstGeom>
          <a:gradFill flip="none" rotWithShape="1">
            <a:gsLst>
              <a:gs pos="0">
                <a:srgbClr val="00AAA0"/>
              </a:gs>
              <a:gs pos="100000">
                <a:srgbClr val="00AAA0">
                  <a:alpha val="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1376" y="3746810"/>
            <a:ext cx="2451069" cy="815665"/>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651544" y="1838528"/>
            <a:ext cx="10515600" cy="2852737"/>
          </a:xfrm>
        </p:spPr>
        <p:txBody>
          <a:bodyPr/>
          <a:lstStyle/>
          <a:p>
            <a:r>
              <a:rPr lang="en-US">
                <a:solidFill>
                  <a:schemeClr val="bg1"/>
                </a:solidFill>
              </a:rPr>
              <a:t>Safety</a:t>
            </a:r>
          </a:p>
        </p:txBody>
      </p:sp>
      <p:sp>
        <p:nvSpPr>
          <p:cNvPr id="5" name="Rectangle 4"/>
          <p:cNvSpPr/>
          <p:nvPr/>
        </p:nvSpPr>
        <p:spPr>
          <a:xfrm>
            <a:off x="0" y="3746810"/>
            <a:ext cx="592428" cy="815665"/>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22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Fire Safety Guidelines</a:t>
            </a:r>
          </a:p>
        </p:txBody>
      </p:sp>
      <p:sp>
        <p:nvSpPr>
          <p:cNvPr id="5" name="Content Placeholder 4"/>
          <p:cNvSpPr>
            <a:spLocks noGrp="1"/>
          </p:cNvSpPr>
          <p:nvPr>
            <p:ph idx="1"/>
          </p:nvPr>
        </p:nvSpPr>
        <p:spPr>
          <a:xfrm>
            <a:off x="838200" y="1145755"/>
            <a:ext cx="5165993" cy="5712246"/>
          </a:xfrm>
        </p:spPr>
        <p:txBody>
          <a:bodyPr>
            <a:noAutofit/>
          </a:bodyPr>
          <a:lstStyle/>
          <a:p>
            <a:r>
              <a:rPr lang="en-US" sz="2000" b="0" dirty="0"/>
              <a:t>Smoking is prohibited in all buildings and vehicles. </a:t>
            </a:r>
          </a:p>
          <a:p>
            <a:r>
              <a:rPr lang="en-US" sz="2000" b="0" dirty="0"/>
              <a:t>Check cords and equipment. </a:t>
            </a:r>
          </a:p>
          <a:p>
            <a:r>
              <a:rPr lang="en-US" sz="2000" b="0" dirty="0"/>
              <a:t>Know where pull stations and fire extinguishers are located. </a:t>
            </a:r>
          </a:p>
          <a:p>
            <a:r>
              <a:rPr lang="en-US" sz="2000" b="0" dirty="0"/>
              <a:t>Know evacuation routes – stop and look – where are the exit signs?</a:t>
            </a:r>
          </a:p>
          <a:p>
            <a:r>
              <a:rPr lang="en-US" sz="2000" b="0" dirty="0"/>
              <a:t>Never block access to pull stations, fire extinguishers and medical gas value boxes. </a:t>
            </a:r>
          </a:p>
          <a:p>
            <a:r>
              <a:rPr lang="en-US" sz="2000" b="0" dirty="0"/>
              <a:t>Corridors should be clear except for crash carts, isolation carts or “in use equipment.” </a:t>
            </a:r>
          </a:p>
          <a:p>
            <a:pPr marL="0" indent="0">
              <a:buNone/>
            </a:pPr>
            <a:r>
              <a:rPr lang="en-US" sz="2000" b="0" dirty="0"/>
              <a:t>As always, report problems to your supervisor if you cannot correct the problem yourself!</a:t>
            </a:r>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5087" b="5614"/>
          <a:stretch/>
        </p:blipFill>
        <p:spPr>
          <a:xfrm>
            <a:off x="7659231" y="1077362"/>
            <a:ext cx="4054020" cy="5441134"/>
          </a:xfrm>
          <a:prstGeom prst="rect">
            <a:avLst/>
          </a:prstGeom>
        </p:spPr>
      </p:pic>
    </p:spTree>
    <p:extLst>
      <p:ext uri="{BB962C8B-B14F-4D97-AF65-F5344CB8AC3E}">
        <p14:creationId xmlns:p14="http://schemas.microsoft.com/office/powerpoint/2010/main" val="308571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General Fire Safety</a:t>
            </a:r>
          </a:p>
        </p:txBody>
      </p:sp>
      <p:sp>
        <p:nvSpPr>
          <p:cNvPr id="5" name="Content Placeholder 4"/>
          <p:cNvSpPr>
            <a:spLocks noGrp="1"/>
          </p:cNvSpPr>
          <p:nvPr>
            <p:ph idx="1"/>
          </p:nvPr>
        </p:nvSpPr>
        <p:spPr>
          <a:xfrm>
            <a:off x="838200" y="1145755"/>
            <a:ext cx="6527242" cy="5712246"/>
          </a:xfrm>
        </p:spPr>
        <p:txBody>
          <a:bodyPr>
            <a:noAutofit/>
          </a:bodyPr>
          <a:lstStyle/>
          <a:p>
            <a:pPr>
              <a:spcBef>
                <a:spcPts val="1200"/>
              </a:spcBef>
            </a:pPr>
            <a:r>
              <a:rPr lang="en-US" sz="2000" b="0"/>
              <a:t>If the fire alarm is activated, make sure corridors are clear. </a:t>
            </a:r>
          </a:p>
          <a:p>
            <a:pPr>
              <a:spcBef>
                <a:spcPts val="1200"/>
              </a:spcBef>
            </a:pPr>
            <a:r>
              <a:rPr lang="en-US" sz="2000" b="0"/>
              <a:t>During an actual fire or smoke event, do not use elevators. </a:t>
            </a:r>
          </a:p>
          <a:p>
            <a:pPr>
              <a:spcBef>
                <a:spcPts val="1200"/>
              </a:spcBef>
            </a:pPr>
            <a:r>
              <a:rPr lang="en-US" sz="2000" b="0"/>
              <a:t>Follow exit signs to the nearest, safest exit stairwell. </a:t>
            </a:r>
          </a:p>
          <a:p>
            <a:pPr>
              <a:spcBef>
                <a:spcPts val="1200"/>
              </a:spcBef>
            </a:pPr>
            <a:r>
              <a:rPr lang="en-US" sz="2000" b="0"/>
              <a:t>Do not open doors if they are hot to touch, </a:t>
            </a:r>
            <a:br>
              <a:rPr lang="en-US" sz="2000" b="0"/>
            </a:br>
            <a:r>
              <a:rPr lang="en-US" sz="2000" b="0"/>
              <a:t>or if you can see smoke. </a:t>
            </a:r>
          </a:p>
          <a:p>
            <a:pPr>
              <a:spcBef>
                <a:spcPts val="1200"/>
              </a:spcBef>
            </a:pPr>
            <a:r>
              <a:rPr lang="en-US" sz="2000" b="0"/>
              <a:t>If you become trapped in a room, and cannot exit safety, keep the door closed and seal off any cracks. Call hospital operator at </a:t>
            </a:r>
            <a:r>
              <a:rPr lang="en-US" sz="2000"/>
              <a:t>4-4444</a:t>
            </a:r>
            <a:r>
              <a:rPr lang="en-US" sz="2000" b="0"/>
              <a:t> and report your exact location. </a:t>
            </a:r>
          </a:p>
          <a:p>
            <a:pPr>
              <a:spcBef>
                <a:spcPts val="1200"/>
              </a:spcBef>
            </a:pPr>
            <a:r>
              <a:rPr lang="en-US" sz="2000" b="0"/>
              <a:t>If a door feels cool to the touch, open it cautiously. Be prepared to slam the door shut if the corridor is full of smoke or if you feel heat when opening the door. If the corridor is clear, proceed with evacuation. </a:t>
            </a:r>
          </a:p>
          <a:p>
            <a:pPr>
              <a:spcBef>
                <a:spcPts val="1200"/>
              </a:spcBef>
            </a:pPr>
            <a:r>
              <a:rPr lang="en-US" sz="2000" b="0"/>
              <a:t>If you are caught in smoke or heat, stay low until you reach a safe area such as another smoke compartment.</a:t>
            </a:r>
          </a:p>
        </p:txBody>
      </p:sp>
      <p:pic>
        <p:nvPicPr>
          <p:cNvPr id="2050" name="Picture 2" descr="Image result for Fire Alarm Pull S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7666" y="629896"/>
            <a:ext cx="4364334" cy="51956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92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Fire Safety – RACE</a:t>
            </a:r>
          </a:p>
        </p:txBody>
      </p:sp>
      <p:sp>
        <p:nvSpPr>
          <p:cNvPr id="5" name="Content Placeholder 4"/>
          <p:cNvSpPr>
            <a:spLocks noGrp="1"/>
          </p:cNvSpPr>
          <p:nvPr>
            <p:ph idx="1"/>
          </p:nvPr>
        </p:nvSpPr>
        <p:spPr>
          <a:xfrm>
            <a:off x="838200" y="1696598"/>
            <a:ext cx="1783814" cy="683045"/>
          </a:xfrm>
        </p:spPr>
        <p:txBody>
          <a:bodyPr>
            <a:noAutofit/>
          </a:bodyPr>
          <a:lstStyle/>
          <a:p>
            <a:pPr marL="0" indent="0">
              <a:spcBef>
                <a:spcPts val="1200"/>
              </a:spcBef>
              <a:buNone/>
            </a:pPr>
            <a:r>
              <a:rPr lang="en-US" sz="2400">
                <a:solidFill>
                  <a:srgbClr val="FF0000"/>
                </a:solidFill>
              </a:rPr>
              <a:t>R</a:t>
            </a:r>
            <a:r>
              <a:rPr lang="en-US" sz="2400" b="0"/>
              <a:t>escue</a:t>
            </a:r>
          </a:p>
        </p:txBody>
      </p:sp>
      <p:sp>
        <p:nvSpPr>
          <p:cNvPr id="6" name="Content Placeholder 4"/>
          <p:cNvSpPr txBox="1">
            <a:spLocks/>
          </p:cNvSpPr>
          <p:nvPr/>
        </p:nvSpPr>
        <p:spPr>
          <a:xfrm>
            <a:off x="2781862" y="1696598"/>
            <a:ext cx="7149029" cy="6830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2400" b="0" dirty="0"/>
              <a:t>Rescue/Remove person(s) from the immediate danger</a:t>
            </a:r>
          </a:p>
        </p:txBody>
      </p:sp>
      <p:sp>
        <p:nvSpPr>
          <p:cNvPr id="7" name="Content Placeholder 4"/>
          <p:cNvSpPr txBox="1">
            <a:spLocks/>
          </p:cNvSpPr>
          <p:nvPr/>
        </p:nvSpPr>
        <p:spPr>
          <a:xfrm>
            <a:off x="838200" y="2599981"/>
            <a:ext cx="1783814" cy="6830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2400">
                <a:solidFill>
                  <a:srgbClr val="FF0000"/>
                </a:solidFill>
              </a:rPr>
              <a:t>A</a:t>
            </a:r>
            <a:r>
              <a:rPr lang="en-US" sz="2400" b="0"/>
              <a:t>larm</a:t>
            </a:r>
          </a:p>
        </p:txBody>
      </p:sp>
      <p:sp>
        <p:nvSpPr>
          <p:cNvPr id="8" name="Content Placeholder 4"/>
          <p:cNvSpPr txBox="1">
            <a:spLocks/>
          </p:cNvSpPr>
          <p:nvPr/>
        </p:nvSpPr>
        <p:spPr>
          <a:xfrm>
            <a:off x="2781862" y="2599981"/>
            <a:ext cx="7149029" cy="6830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2400" b="0"/>
              <a:t>Activate the nearest fire alarm then call </a:t>
            </a:r>
            <a:r>
              <a:rPr lang="en-US" sz="2400"/>
              <a:t>4-4444</a:t>
            </a:r>
          </a:p>
        </p:txBody>
      </p:sp>
      <p:sp>
        <p:nvSpPr>
          <p:cNvPr id="9" name="Content Placeholder 4"/>
          <p:cNvSpPr txBox="1">
            <a:spLocks/>
          </p:cNvSpPr>
          <p:nvPr/>
        </p:nvSpPr>
        <p:spPr>
          <a:xfrm>
            <a:off x="838200" y="3525398"/>
            <a:ext cx="1783814" cy="6830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2400">
                <a:solidFill>
                  <a:srgbClr val="FF0000"/>
                </a:solidFill>
              </a:rPr>
              <a:t>C</a:t>
            </a:r>
            <a:r>
              <a:rPr lang="en-US" sz="2400" b="0"/>
              <a:t>onfine</a:t>
            </a:r>
          </a:p>
        </p:txBody>
      </p:sp>
      <p:sp>
        <p:nvSpPr>
          <p:cNvPr id="10" name="Content Placeholder 4"/>
          <p:cNvSpPr txBox="1">
            <a:spLocks/>
          </p:cNvSpPr>
          <p:nvPr/>
        </p:nvSpPr>
        <p:spPr>
          <a:xfrm>
            <a:off x="2781862" y="3525398"/>
            <a:ext cx="7149029" cy="6830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2400" b="0"/>
              <a:t>Confine fire and smoke by closing all doors in the area</a:t>
            </a:r>
            <a:endParaRPr lang="en-US" sz="2400"/>
          </a:p>
        </p:txBody>
      </p:sp>
      <p:sp>
        <p:nvSpPr>
          <p:cNvPr id="11" name="Content Placeholder 4"/>
          <p:cNvSpPr txBox="1">
            <a:spLocks/>
          </p:cNvSpPr>
          <p:nvPr/>
        </p:nvSpPr>
        <p:spPr>
          <a:xfrm>
            <a:off x="838200" y="4439799"/>
            <a:ext cx="1783814" cy="6830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2400">
                <a:solidFill>
                  <a:srgbClr val="FF0000"/>
                </a:solidFill>
              </a:rPr>
              <a:t>E</a:t>
            </a:r>
            <a:r>
              <a:rPr lang="en-US" sz="2400" b="0"/>
              <a:t>xtinguish or </a:t>
            </a:r>
            <a:r>
              <a:rPr lang="en-US" sz="2400">
                <a:solidFill>
                  <a:srgbClr val="FF0000"/>
                </a:solidFill>
              </a:rPr>
              <a:t>E</a:t>
            </a:r>
            <a:r>
              <a:rPr lang="en-US" sz="2400" b="0"/>
              <a:t>vacuate</a:t>
            </a:r>
          </a:p>
        </p:txBody>
      </p:sp>
      <p:sp>
        <p:nvSpPr>
          <p:cNvPr id="12" name="Content Placeholder 4"/>
          <p:cNvSpPr txBox="1">
            <a:spLocks/>
          </p:cNvSpPr>
          <p:nvPr/>
        </p:nvSpPr>
        <p:spPr>
          <a:xfrm>
            <a:off x="2781862" y="4602757"/>
            <a:ext cx="7149029" cy="6830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2400" b="0" dirty="0"/>
              <a:t>Extinguish the fire or Evacuate the area</a:t>
            </a:r>
            <a:endParaRPr lang="en-US" sz="2400" dirty="0"/>
          </a:p>
        </p:txBody>
      </p:sp>
      <p:sp>
        <p:nvSpPr>
          <p:cNvPr id="13" name="Rectangle 12"/>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1441501" y="2281476"/>
            <a:ext cx="2361025" cy="0"/>
          </a:xfrm>
          <a:prstGeom prst="line">
            <a:avLst/>
          </a:prstGeom>
          <a:ln>
            <a:solidFill>
              <a:srgbClr val="97D9D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41501" y="3283026"/>
            <a:ext cx="2361025" cy="0"/>
          </a:xfrm>
          <a:prstGeom prst="line">
            <a:avLst/>
          </a:prstGeom>
          <a:ln>
            <a:solidFill>
              <a:srgbClr val="97D9D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441501" y="4208443"/>
            <a:ext cx="2361025" cy="0"/>
          </a:xfrm>
          <a:prstGeom prst="line">
            <a:avLst/>
          </a:prstGeom>
          <a:ln>
            <a:solidFill>
              <a:srgbClr val="97D9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02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txBox="1">
            <a:spLocks/>
          </p:cNvSpPr>
          <p:nvPr/>
        </p:nvSpPr>
        <p:spPr>
          <a:xfrm>
            <a:off x="1611518" y="1483022"/>
            <a:ext cx="3351084" cy="47345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2400"/>
              </a:spcBef>
              <a:buNone/>
            </a:pPr>
            <a:r>
              <a:rPr lang="en-US" sz="2400" dirty="0"/>
              <a:t>Overview and General Orientation presentation</a:t>
            </a:r>
          </a:p>
          <a:p>
            <a:pPr marL="0" indent="0" algn="r">
              <a:spcBef>
                <a:spcPts val="2400"/>
              </a:spcBef>
              <a:buNone/>
            </a:pPr>
            <a:r>
              <a:rPr lang="en-US" sz="2400" dirty="0"/>
              <a:t>Facility tour</a:t>
            </a:r>
          </a:p>
          <a:p>
            <a:pPr marL="0" indent="0" algn="r">
              <a:spcBef>
                <a:spcPts val="2400"/>
              </a:spcBef>
              <a:buNone/>
            </a:pPr>
            <a:r>
              <a:rPr lang="en-US" sz="2400" dirty="0"/>
              <a:t>Break</a:t>
            </a:r>
          </a:p>
          <a:p>
            <a:pPr marL="0" indent="0" algn="r">
              <a:spcBef>
                <a:spcPts val="2400"/>
              </a:spcBef>
              <a:buNone/>
            </a:pPr>
            <a:r>
              <a:rPr lang="en-US" sz="2400" dirty="0"/>
              <a:t>Sutter Safe Care </a:t>
            </a:r>
            <a:br>
              <a:rPr lang="en-US" sz="2400" dirty="0"/>
            </a:br>
            <a:r>
              <a:rPr lang="en-US" sz="2400" dirty="0"/>
              <a:t>(2 CEUs)</a:t>
            </a:r>
          </a:p>
          <a:p>
            <a:pPr marL="0" indent="0" algn="r">
              <a:spcBef>
                <a:spcPts val="2400"/>
              </a:spcBef>
              <a:buNone/>
            </a:pPr>
            <a:r>
              <a:rPr lang="en-US" sz="2400" dirty="0"/>
              <a:t>Cisco phone training</a:t>
            </a:r>
          </a:p>
          <a:p>
            <a:pPr marL="0" indent="0" algn="r">
              <a:spcBef>
                <a:spcPts val="2400"/>
              </a:spcBef>
              <a:buNone/>
            </a:pPr>
            <a:r>
              <a:rPr lang="en-US" sz="2400" dirty="0"/>
              <a:t>New badges</a:t>
            </a:r>
          </a:p>
          <a:p>
            <a:pPr marL="0" indent="0" algn="r">
              <a:spcBef>
                <a:spcPts val="2400"/>
              </a:spcBef>
              <a:buNone/>
            </a:pPr>
            <a:r>
              <a:rPr lang="en-US" sz="2400" dirty="0"/>
              <a:t>Staff Appreciation gifts</a:t>
            </a:r>
          </a:p>
        </p:txBody>
      </p:sp>
      <p:sp>
        <p:nvSpPr>
          <p:cNvPr id="8" name="Text Placeholder 6"/>
          <p:cNvSpPr txBox="1">
            <a:spLocks/>
          </p:cNvSpPr>
          <p:nvPr/>
        </p:nvSpPr>
        <p:spPr>
          <a:xfrm>
            <a:off x="4962601" y="1621567"/>
            <a:ext cx="2044781" cy="595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400"/>
              </a:spcBef>
              <a:buNone/>
            </a:pPr>
            <a:r>
              <a:rPr lang="en-US" dirty="0">
                <a:solidFill>
                  <a:srgbClr val="00AAA0"/>
                </a:solidFill>
              </a:rPr>
              <a:t>45 minutes</a:t>
            </a:r>
          </a:p>
        </p:txBody>
      </p:sp>
      <p:sp>
        <p:nvSpPr>
          <p:cNvPr id="9" name="Text Placeholder 6"/>
          <p:cNvSpPr txBox="1">
            <a:spLocks/>
          </p:cNvSpPr>
          <p:nvPr/>
        </p:nvSpPr>
        <p:spPr>
          <a:xfrm>
            <a:off x="4962601" y="2435442"/>
            <a:ext cx="2390006" cy="3172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spcBef>
                <a:spcPts val="2400"/>
              </a:spcBef>
              <a:buNone/>
            </a:pPr>
            <a:r>
              <a:rPr lang="en-US" dirty="0">
                <a:solidFill>
                  <a:srgbClr val="00AAA0"/>
                </a:solidFill>
              </a:rPr>
              <a:t>45 minutes</a:t>
            </a:r>
          </a:p>
          <a:p>
            <a:pPr marL="0" indent="0">
              <a:lnSpc>
                <a:spcPct val="80000"/>
              </a:lnSpc>
              <a:spcBef>
                <a:spcPts val="2400"/>
              </a:spcBef>
              <a:buNone/>
            </a:pPr>
            <a:r>
              <a:rPr lang="en-US" dirty="0">
                <a:solidFill>
                  <a:srgbClr val="00AAA0"/>
                </a:solidFill>
              </a:rPr>
              <a:t>15 minutes</a:t>
            </a:r>
          </a:p>
          <a:p>
            <a:pPr marL="0" indent="0">
              <a:lnSpc>
                <a:spcPct val="80000"/>
              </a:lnSpc>
              <a:spcBef>
                <a:spcPts val="2400"/>
              </a:spcBef>
              <a:buNone/>
            </a:pPr>
            <a:r>
              <a:rPr lang="en-US" dirty="0">
                <a:solidFill>
                  <a:srgbClr val="00AAA0"/>
                </a:solidFill>
              </a:rPr>
              <a:t>2 hours</a:t>
            </a:r>
          </a:p>
          <a:p>
            <a:pPr marL="0" indent="0">
              <a:lnSpc>
                <a:spcPct val="80000"/>
              </a:lnSpc>
              <a:spcBef>
                <a:spcPts val="2400"/>
              </a:spcBef>
              <a:buNone/>
            </a:pPr>
            <a:endParaRPr lang="en-US" sz="300" dirty="0">
              <a:solidFill>
                <a:srgbClr val="00AAA0"/>
              </a:solidFill>
            </a:endParaRPr>
          </a:p>
          <a:p>
            <a:pPr marL="0" indent="0">
              <a:lnSpc>
                <a:spcPct val="80000"/>
              </a:lnSpc>
              <a:spcBef>
                <a:spcPts val="2400"/>
              </a:spcBef>
              <a:buNone/>
            </a:pPr>
            <a:r>
              <a:rPr lang="en-US" dirty="0">
                <a:solidFill>
                  <a:srgbClr val="00AAA0"/>
                </a:solidFill>
              </a:rPr>
              <a:t>15 minutes</a:t>
            </a:r>
          </a:p>
        </p:txBody>
      </p:sp>
      <p:sp>
        <p:nvSpPr>
          <p:cNvPr id="3" name="Title 2"/>
          <p:cNvSpPr>
            <a:spLocks noGrp="1"/>
          </p:cNvSpPr>
          <p:nvPr>
            <p:ph type="title"/>
          </p:nvPr>
        </p:nvSpPr>
        <p:spPr/>
        <p:txBody>
          <a:bodyPr/>
          <a:lstStyle/>
          <a:p>
            <a:r>
              <a:rPr lang="en-US"/>
              <a:t>Activities for the Day</a:t>
            </a:r>
          </a:p>
        </p:txBody>
      </p:sp>
      <p:cxnSp>
        <p:nvCxnSpPr>
          <p:cNvPr id="5" name="Straight Connector 4"/>
          <p:cNvCxnSpPr/>
          <p:nvPr/>
        </p:nvCxnSpPr>
        <p:spPr>
          <a:xfrm>
            <a:off x="3782088" y="2316898"/>
            <a:ext cx="2361025" cy="0"/>
          </a:xfrm>
          <a:prstGeom prst="line">
            <a:avLst/>
          </a:prstGeom>
          <a:ln>
            <a:solidFill>
              <a:srgbClr val="97D9D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82088" y="2977801"/>
            <a:ext cx="2361025" cy="0"/>
          </a:xfrm>
          <a:prstGeom prst="line">
            <a:avLst/>
          </a:prstGeom>
          <a:ln>
            <a:solidFill>
              <a:srgbClr val="97D9D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782088" y="3620597"/>
            <a:ext cx="2361025" cy="0"/>
          </a:xfrm>
          <a:prstGeom prst="line">
            <a:avLst/>
          </a:prstGeom>
          <a:ln>
            <a:solidFill>
              <a:srgbClr val="97D9D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782088" y="4580264"/>
            <a:ext cx="2361025" cy="0"/>
          </a:xfrm>
          <a:prstGeom prst="line">
            <a:avLst/>
          </a:prstGeom>
          <a:ln>
            <a:solidFill>
              <a:srgbClr val="97D9D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82088" y="5186846"/>
            <a:ext cx="2361025" cy="0"/>
          </a:xfrm>
          <a:prstGeom prst="line">
            <a:avLst/>
          </a:prstGeom>
          <a:ln>
            <a:solidFill>
              <a:srgbClr val="97D9D6"/>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46718" t="623" r="10395" b="999"/>
          <a:stretch/>
        </p:blipFill>
        <p:spPr>
          <a:xfrm>
            <a:off x="8023860" y="1"/>
            <a:ext cx="4168140" cy="6862354"/>
          </a:xfrm>
          <a:prstGeom prst="rect">
            <a:avLst/>
          </a:prstGeom>
        </p:spPr>
      </p:pic>
      <p:cxnSp>
        <p:nvCxnSpPr>
          <p:cNvPr id="17" name="Straight Connector 16"/>
          <p:cNvCxnSpPr/>
          <p:nvPr/>
        </p:nvCxnSpPr>
        <p:spPr>
          <a:xfrm>
            <a:off x="3782088" y="5861216"/>
            <a:ext cx="2361025" cy="0"/>
          </a:xfrm>
          <a:prstGeom prst="line">
            <a:avLst/>
          </a:prstGeom>
          <a:ln>
            <a:solidFill>
              <a:srgbClr val="97D9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97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Using a Fire Extinguisher – PASS</a:t>
            </a:r>
          </a:p>
        </p:txBody>
      </p:sp>
      <p:sp>
        <p:nvSpPr>
          <p:cNvPr id="2" name="Content Placeholder 1"/>
          <p:cNvSpPr>
            <a:spLocks noGrp="1"/>
          </p:cNvSpPr>
          <p:nvPr>
            <p:ph idx="1"/>
          </p:nvPr>
        </p:nvSpPr>
        <p:spPr>
          <a:xfrm>
            <a:off x="728030" y="1338148"/>
            <a:ext cx="4471932" cy="4838815"/>
          </a:xfrm>
        </p:spPr>
        <p:txBody>
          <a:bodyPr>
            <a:normAutofit/>
          </a:bodyPr>
          <a:lstStyle/>
          <a:p>
            <a:pPr marL="0" indent="0">
              <a:buNone/>
            </a:pPr>
            <a:r>
              <a:rPr lang="en-US">
                <a:solidFill>
                  <a:srgbClr val="C00000"/>
                </a:solidFill>
              </a:rPr>
              <a:t>P</a:t>
            </a:r>
            <a:r>
              <a:rPr lang="en-US"/>
              <a:t>ull: </a:t>
            </a:r>
            <a:r>
              <a:rPr lang="en-US" b="0"/>
              <a:t>Pull the safety pin on the extinguisher</a:t>
            </a:r>
          </a:p>
          <a:p>
            <a:pPr marL="0" indent="0">
              <a:buNone/>
            </a:pPr>
            <a:r>
              <a:rPr lang="en-US">
                <a:solidFill>
                  <a:srgbClr val="C00000"/>
                </a:solidFill>
              </a:rPr>
              <a:t>A</a:t>
            </a:r>
            <a:r>
              <a:rPr lang="en-US"/>
              <a:t>im: </a:t>
            </a:r>
            <a:r>
              <a:rPr lang="en-US" b="0"/>
              <a:t>Aim the hose at the base of the fire</a:t>
            </a:r>
          </a:p>
          <a:p>
            <a:pPr marL="0" indent="0">
              <a:buNone/>
            </a:pPr>
            <a:r>
              <a:rPr lang="en-US">
                <a:solidFill>
                  <a:srgbClr val="C00000"/>
                </a:solidFill>
              </a:rPr>
              <a:t>S</a:t>
            </a:r>
            <a:r>
              <a:rPr lang="en-US"/>
              <a:t>queeze: </a:t>
            </a:r>
            <a:r>
              <a:rPr lang="en-US" b="0"/>
              <a:t>Squeeze the handle</a:t>
            </a:r>
          </a:p>
          <a:p>
            <a:pPr marL="0" indent="0">
              <a:buNone/>
            </a:pPr>
            <a:r>
              <a:rPr lang="en-US">
                <a:solidFill>
                  <a:srgbClr val="C00000"/>
                </a:solidFill>
              </a:rPr>
              <a:t>S</a:t>
            </a:r>
            <a:r>
              <a:rPr lang="en-US"/>
              <a:t>weep: </a:t>
            </a:r>
            <a:r>
              <a:rPr lang="en-US" b="0"/>
              <a:t>Sweep the hose across the base of the fire from side to side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026" y="1718216"/>
            <a:ext cx="6302756" cy="4374112"/>
          </a:xfrm>
          <a:prstGeom prst="rect">
            <a:avLst/>
          </a:prstGeom>
        </p:spPr>
      </p:pic>
      <p:sp>
        <p:nvSpPr>
          <p:cNvPr id="5" name="Oval 4"/>
          <p:cNvSpPr/>
          <p:nvPr/>
        </p:nvSpPr>
        <p:spPr>
          <a:xfrm>
            <a:off x="10527030" y="2261087"/>
            <a:ext cx="365760" cy="3543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 name="Oval 5"/>
          <p:cNvSpPr/>
          <p:nvPr/>
        </p:nvSpPr>
        <p:spPr>
          <a:xfrm>
            <a:off x="8903970" y="3580390"/>
            <a:ext cx="365760" cy="3543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7" name="Oval 6"/>
          <p:cNvSpPr/>
          <p:nvPr/>
        </p:nvSpPr>
        <p:spPr>
          <a:xfrm>
            <a:off x="11523086" y="2956582"/>
            <a:ext cx="365760" cy="3543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8" name="Oval 7"/>
          <p:cNvSpPr/>
          <p:nvPr/>
        </p:nvSpPr>
        <p:spPr>
          <a:xfrm>
            <a:off x="6364759" y="4602502"/>
            <a:ext cx="365760" cy="3543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9" name="Rectangle 8"/>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25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Evacuation Plans</a:t>
            </a:r>
          </a:p>
        </p:txBody>
      </p:sp>
      <p:sp>
        <p:nvSpPr>
          <p:cNvPr id="5" name="Content Placeholder 4"/>
          <p:cNvSpPr>
            <a:spLocks noGrp="1"/>
          </p:cNvSpPr>
          <p:nvPr>
            <p:ph idx="1"/>
          </p:nvPr>
        </p:nvSpPr>
        <p:spPr>
          <a:xfrm>
            <a:off x="728030" y="1338148"/>
            <a:ext cx="6432934" cy="4838815"/>
          </a:xfrm>
        </p:spPr>
        <p:txBody>
          <a:bodyPr/>
          <a:lstStyle/>
          <a:p>
            <a:pPr marL="0" indent="0">
              <a:buNone/>
            </a:pPr>
            <a:r>
              <a:rPr lang="en-US"/>
              <a:t>Exit route signage - like the one shown - is posted throughout the building.</a:t>
            </a:r>
          </a:p>
          <a:p>
            <a:pPr lvl="1">
              <a:spcBef>
                <a:spcPts val="1800"/>
              </a:spcBef>
            </a:pPr>
            <a:r>
              <a:rPr lang="en-US" sz="2400" b="0"/>
              <a:t>Be familiar with the evacuation routes </a:t>
            </a:r>
            <a:br>
              <a:rPr lang="en-US" sz="2400" b="0"/>
            </a:br>
            <a:r>
              <a:rPr lang="en-US" sz="2400" b="0"/>
              <a:t>in your department.</a:t>
            </a:r>
            <a:endParaRPr lang="en-US" b="0"/>
          </a:p>
        </p:txBody>
      </p:sp>
      <p:sp>
        <p:nvSpPr>
          <p:cNvPr id="6" name="object 5"/>
          <p:cNvSpPr/>
          <p:nvPr/>
        </p:nvSpPr>
        <p:spPr>
          <a:xfrm>
            <a:off x="7588515" y="413552"/>
            <a:ext cx="4378030" cy="3656897"/>
          </a:xfrm>
          <a:prstGeom prst="rect">
            <a:avLst/>
          </a:prstGeom>
          <a:blipFill>
            <a:blip r:embed="rId3" cstate="print"/>
            <a:stretch>
              <a:fillRect/>
            </a:stretch>
          </a:blipFill>
        </p:spPr>
        <p:txBody>
          <a:bodyPr wrap="square" lIns="0" tIns="0" rIns="0" bIns="0" rtlCol="0"/>
          <a:lstStyle/>
          <a:p>
            <a:endParaRPr sz="1227"/>
          </a:p>
        </p:txBody>
      </p:sp>
      <p:sp>
        <p:nvSpPr>
          <p:cNvPr id="7" name="object 6"/>
          <p:cNvSpPr/>
          <p:nvPr/>
        </p:nvSpPr>
        <p:spPr>
          <a:xfrm>
            <a:off x="9248721" y="4810212"/>
            <a:ext cx="1379695" cy="1366751"/>
          </a:xfrm>
          <a:prstGeom prst="rect">
            <a:avLst/>
          </a:prstGeom>
          <a:blipFill>
            <a:blip r:embed="rId4" cstate="print"/>
            <a:stretch>
              <a:fillRect/>
            </a:stretch>
          </a:blipFill>
        </p:spPr>
        <p:txBody>
          <a:bodyPr wrap="square" lIns="0" tIns="0" rIns="0" bIns="0" rtlCol="0"/>
          <a:lstStyle/>
          <a:p>
            <a:endParaRPr sz="1227"/>
          </a:p>
        </p:txBody>
      </p:sp>
      <p:sp>
        <p:nvSpPr>
          <p:cNvPr id="8" name="Rectangle 7"/>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88515" y="807251"/>
            <a:ext cx="4377307" cy="2083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24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94310"/>
            <a:ext cx="11181202" cy="1325563"/>
          </a:xfrm>
        </p:spPr>
        <p:txBody>
          <a:bodyPr/>
          <a:lstStyle/>
          <a:p>
            <a:r>
              <a:rPr lang="en-US" sz="4400"/>
              <a:t>Responding to a Code Blue or other medical emergency</a:t>
            </a:r>
          </a:p>
        </p:txBody>
      </p:sp>
      <p:sp>
        <p:nvSpPr>
          <p:cNvPr id="5" name="Content Placeholder 4"/>
          <p:cNvSpPr>
            <a:spLocks noGrp="1"/>
          </p:cNvSpPr>
          <p:nvPr>
            <p:ph idx="1"/>
          </p:nvPr>
        </p:nvSpPr>
        <p:spPr>
          <a:xfrm>
            <a:off x="728030" y="1532458"/>
            <a:ext cx="6948911" cy="5349091"/>
          </a:xfrm>
        </p:spPr>
        <p:txBody>
          <a:bodyPr>
            <a:normAutofit lnSpcReduction="10000"/>
          </a:bodyPr>
          <a:lstStyle/>
          <a:p>
            <a:pPr lvl="1">
              <a:spcBef>
                <a:spcPts val="1200"/>
              </a:spcBef>
            </a:pPr>
            <a:r>
              <a:rPr lang="en-US" sz="2400" dirty="0"/>
              <a:t>If you witness a patient, visitor or staff member who is in cardiac and/or respiratory distress, dial </a:t>
            </a:r>
            <a:r>
              <a:rPr lang="en-US" sz="2400" b="1" dirty="0"/>
              <a:t>5-5555</a:t>
            </a:r>
            <a:r>
              <a:rPr lang="en-US" sz="2400" dirty="0"/>
              <a:t> from a hospital phone</a:t>
            </a:r>
          </a:p>
          <a:p>
            <a:pPr lvl="1">
              <a:spcBef>
                <a:spcPts val="1200"/>
              </a:spcBef>
            </a:pPr>
            <a:r>
              <a:rPr lang="en-US" sz="2400" dirty="0"/>
              <a:t>For other types of urgent medical situations (Rapid Response) and non-medical emergencies (Code Red, Code Gray, etc.), dial </a:t>
            </a:r>
            <a:r>
              <a:rPr lang="en-US" sz="2400" b="1" dirty="0"/>
              <a:t>4-4444</a:t>
            </a:r>
            <a:r>
              <a:rPr lang="en-US" sz="2400" dirty="0"/>
              <a:t> from an in-house phone, provide nature of emergency, your name and location</a:t>
            </a:r>
          </a:p>
          <a:p>
            <a:pPr lvl="1">
              <a:spcBef>
                <a:spcPts val="1200"/>
              </a:spcBef>
            </a:pPr>
            <a:r>
              <a:rPr lang="en-US" sz="2400" dirty="0"/>
              <a:t>Crash cart &amp; module exchange process will remain the same</a:t>
            </a:r>
          </a:p>
          <a:p>
            <a:pPr lvl="1">
              <a:spcBef>
                <a:spcPts val="1200"/>
              </a:spcBef>
            </a:pPr>
            <a:r>
              <a:rPr lang="en-US" sz="2400" dirty="0"/>
              <a:t>For patient or non-patient emergencies in the Medical Office Building, Pacific Campus (after March 2</a:t>
            </a:r>
            <a:r>
              <a:rPr lang="en-US" sz="2400" baseline="30000" dirty="0"/>
              <a:t>nd</a:t>
            </a:r>
            <a:r>
              <a:rPr lang="en-US" sz="2400" dirty="0"/>
              <a:t>), or California Campus (after March 3</a:t>
            </a:r>
            <a:r>
              <a:rPr lang="en-US" sz="2400" baseline="30000" dirty="0"/>
              <a:t>rd</a:t>
            </a:r>
            <a:r>
              <a:rPr lang="en-US" sz="2400" dirty="0"/>
              <a:t>) </a:t>
            </a:r>
            <a:r>
              <a:rPr lang="en-US" sz="2400" b="1" dirty="0"/>
              <a:t>call 911</a:t>
            </a:r>
            <a:r>
              <a:rPr lang="en-US" sz="2400" dirty="0"/>
              <a:t/>
            </a:r>
            <a:br>
              <a:rPr lang="en-US" sz="2400" dirty="0"/>
            </a:br>
            <a:endParaRPr lang="en-US" sz="2400" dirty="0"/>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42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Door alarms and stairwell access</a:t>
            </a:r>
          </a:p>
        </p:txBody>
      </p:sp>
      <p:sp>
        <p:nvSpPr>
          <p:cNvPr id="3" name="Content Placeholder 2"/>
          <p:cNvSpPr>
            <a:spLocks noGrp="1"/>
          </p:cNvSpPr>
          <p:nvPr>
            <p:ph idx="1"/>
          </p:nvPr>
        </p:nvSpPr>
        <p:spPr/>
        <p:txBody>
          <a:bodyPr>
            <a:normAutofit lnSpcReduction="10000"/>
          </a:bodyPr>
          <a:lstStyle/>
          <a:p>
            <a:r>
              <a:rPr lang="en-US" b="0" dirty="0"/>
              <a:t>In the event of a fire, all persons in the building must be able to exit via emergency stairwells</a:t>
            </a:r>
          </a:p>
          <a:p>
            <a:r>
              <a:rPr lang="en-US" b="0" dirty="0"/>
              <a:t>We cannot lock interior doors, but we can alarm doors </a:t>
            </a:r>
            <a:r>
              <a:rPr lang="en-US" dirty="0"/>
              <a:t>“Authorized Hospital Staff Only, Alarm Will Sound”</a:t>
            </a:r>
            <a:r>
              <a:rPr lang="en-US" b="0" dirty="0"/>
              <a:t> or </a:t>
            </a:r>
            <a:r>
              <a:rPr lang="en-US" dirty="0"/>
              <a:t>“Emergency Exit Only, Alarm Will Sound” </a:t>
            </a:r>
            <a:r>
              <a:rPr lang="en-US" b="0" dirty="0"/>
              <a:t>to notify security when a person has entered an authorized hospital staff only area</a:t>
            </a:r>
          </a:p>
          <a:p>
            <a:r>
              <a:rPr lang="en-US" b="0" dirty="0"/>
              <a:t>To prevent the alarm from sounding, use your badge on the card reader</a:t>
            </a:r>
          </a:p>
          <a:p>
            <a:r>
              <a:rPr lang="en-US" b="0" dirty="0"/>
              <a:t>Stairwells are </a:t>
            </a:r>
            <a:r>
              <a:rPr lang="en-US" dirty="0"/>
              <a:t>EXIT ONLY </a:t>
            </a:r>
            <a:r>
              <a:rPr lang="en-US" b="0" dirty="0"/>
              <a:t>for the public. To re-enter a floor from the stairwell, staff must badge in</a:t>
            </a:r>
          </a:p>
          <a:p>
            <a:r>
              <a:rPr lang="en-US" b="0" dirty="0"/>
              <a:t>On the Women’s and children’s floors, door signs say “KEEP PUSHING. THIS DOOR WILL OPEN IN 15 SECONDS. ALARM WILL SOUND”</a:t>
            </a:r>
          </a:p>
          <a:p>
            <a:pPr lvl="1"/>
            <a:r>
              <a:rPr lang="en-US" dirty="0"/>
              <a:t>These doors are part of an infant security system</a:t>
            </a:r>
          </a:p>
          <a:p>
            <a:pPr lvl="1"/>
            <a:r>
              <a:rPr lang="en-US" dirty="0"/>
              <a:t>Only certain employees can deactivate the alarm with their badge</a:t>
            </a:r>
          </a:p>
          <a:p>
            <a:pPr lvl="1"/>
            <a:r>
              <a:rPr lang="en-US" dirty="0"/>
              <a:t>In case of fire, continue to push on door and it will open</a:t>
            </a:r>
          </a:p>
        </p:txBody>
      </p:sp>
      <p:sp>
        <p:nvSpPr>
          <p:cNvPr id="4" name="Rectangle 3"/>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0664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131"/>
          <a:stretch/>
        </p:blipFill>
        <p:spPr>
          <a:xfrm>
            <a:off x="7687955" y="1002534"/>
            <a:ext cx="4496699" cy="4494883"/>
          </a:xfrm>
          <a:prstGeom prst="rect">
            <a:avLst/>
          </a:prstGeom>
        </p:spPr>
      </p:pic>
      <p:sp>
        <p:nvSpPr>
          <p:cNvPr id="4" name="Title 3"/>
          <p:cNvSpPr>
            <a:spLocks noGrp="1"/>
          </p:cNvSpPr>
          <p:nvPr>
            <p:ph type="title"/>
          </p:nvPr>
        </p:nvSpPr>
        <p:spPr>
          <a:xfrm>
            <a:off x="838200" y="0"/>
            <a:ext cx="11181202" cy="1325563"/>
          </a:xfrm>
        </p:spPr>
        <p:txBody>
          <a:bodyPr/>
          <a:lstStyle/>
          <a:p>
            <a:r>
              <a:rPr lang="en-US"/>
              <a:t>Hand Hygiene</a:t>
            </a:r>
          </a:p>
        </p:txBody>
      </p:sp>
      <p:sp>
        <p:nvSpPr>
          <p:cNvPr id="5" name="Content Placeholder 4"/>
          <p:cNvSpPr>
            <a:spLocks noGrp="1"/>
          </p:cNvSpPr>
          <p:nvPr>
            <p:ph idx="1"/>
          </p:nvPr>
        </p:nvSpPr>
        <p:spPr>
          <a:xfrm>
            <a:off x="838200" y="1338148"/>
            <a:ext cx="7082929" cy="5349091"/>
          </a:xfrm>
        </p:spPr>
        <p:txBody>
          <a:bodyPr/>
          <a:lstStyle/>
          <a:p>
            <a:pPr marL="0" indent="0">
              <a:buNone/>
            </a:pPr>
            <a:r>
              <a:rPr lang="en-US"/>
              <a:t>Through our </a:t>
            </a:r>
            <a:r>
              <a:rPr lang="en-US" err="1"/>
              <a:t>Aeroscout</a:t>
            </a:r>
            <a:r>
              <a:rPr lang="en-US"/>
              <a:t> Hand hygiene system, we will be able to monitor and record our hand hygiene events, including number of hand washing and location in patient care areas over Wi-Fi. Hand hygiene benefits:</a:t>
            </a:r>
          </a:p>
          <a:p>
            <a:pPr lvl="1">
              <a:spcBef>
                <a:spcPts val="1200"/>
              </a:spcBef>
            </a:pPr>
            <a:r>
              <a:rPr lang="en-US" sz="2400"/>
              <a:t>Enables Infection Control and Process Improvement staff to focus on compliance, education and data analysis</a:t>
            </a:r>
          </a:p>
          <a:p>
            <a:pPr lvl="1">
              <a:spcBef>
                <a:spcPts val="1200"/>
              </a:spcBef>
            </a:pPr>
            <a:r>
              <a:rPr lang="en-US" sz="2400"/>
              <a:t>Does not disrupt routine patient care workflows</a:t>
            </a:r>
          </a:p>
          <a:p>
            <a:pPr lvl="1">
              <a:spcBef>
                <a:spcPts val="1200"/>
              </a:spcBef>
            </a:pPr>
            <a:r>
              <a:rPr lang="en-US" sz="2400"/>
              <a:t>Provides automated data collection and reporting</a:t>
            </a:r>
          </a:p>
          <a:p>
            <a:pPr lvl="1">
              <a:spcBef>
                <a:spcPts val="1200"/>
              </a:spcBef>
            </a:pPr>
            <a:r>
              <a:rPr lang="en-US" sz="2400"/>
              <a:t>Drives accountability down to the caregiver level</a:t>
            </a:r>
          </a:p>
        </p:txBody>
      </p:sp>
      <p:sp>
        <p:nvSpPr>
          <p:cNvPr id="7" name="Rectangle 6"/>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6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9830" t="208" r="11555" b="418"/>
          <a:stretch/>
        </p:blipFill>
        <p:spPr>
          <a:xfrm>
            <a:off x="7535537" y="797290"/>
            <a:ext cx="4638104" cy="5228938"/>
          </a:xfrm>
          <a:prstGeom prst="rect">
            <a:avLst/>
          </a:prstGeom>
        </p:spPr>
      </p:pic>
      <p:sp>
        <p:nvSpPr>
          <p:cNvPr id="4" name="Title 3"/>
          <p:cNvSpPr>
            <a:spLocks noGrp="1"/>
          </p:cNvSpPr>
          <p:nvPr>
            <p:ph type="title"/>
          </p:nvPr>
        </p:nvSpPr>
        <p:spPr>
          <a:xfrm>
            <a:off x="838200" y="0"/>
            <a:ext cx="11181202" cy="1325563"/>
          </a:xfrm>
        </p:spPr>
        <p:txBody>
          <a:bodyPr/>
          <a:lstStyle/>
          <a:p>
            <a:r>
              <a:rPr lang="en-US"/>
              <a:t>MRI Safety</a:t>
            </a:r>
          </a:p>
        </p:txBody>
      </p:sp>
      <p:sp>
        <p:nvSpPr>
          <p:cNvPr id="5" name="Content Placeholder 4"/>
          <p:cNvSpPr>
            <a:spLocks noGrp="1"/>
          </p:cNvSpPr>
          <p:nvPr>
            <p:ph idx="1"/>
          </p:nvPr>
        </p:nvSpPr>
        <p:spPr>
          <a:xfrm>
            <a:off x="838200" y="1338148"/>
            <a:ext cx="6410899" cy="5349091"/>
          </a:xfrm>
        </p:spPr>
        <p:txBody>
          <a:bodyPr/>
          <a:lstStyle/>
          <a:p>
            <a:pPr marL="0" indent="0">
              <a:buNone/>
            </a:pPr>
            <a:r>
              <a:rPr lang="en-US" b="0" dirty="0"/>
              <a:t>All equipment to be taken into the scanner room, must be made of non-ferrous material and be classified as MR safe.</a:t>
            </a:r>
          </a:p>
          <a:p>
            <a:pPr marL="0" indent="0">
              <a:buNone/>
            </a:pPr>
            <a:r>
              <a:rPr lang="en-US" dirty="0"/>
              <a:t>MRI Security and Access</a:t>
            </a:r>
          </a:p>
          <a:p>
            <a:pPr marL="0" indent="0">
              <a:buNone/>
            </a:pPr>
            <a:r>
              <a:rPr lang="en-US" b="0" dirty="0"/>
              <a:t>Unauthorized access to the MRI Suite and scanner magnet can result in: </a:t>
            </a:r>
          </a:p>
          <a:p>
            <a:pPr lvl="1">
              <a:spcBef>
                <a:spcPts val="1200"/>
              </a:spcBef>
            </a:pPr>
            <a:r>
              <a:rPr lang="en-US" sz="2400" b="0" dirty="0"/>
              <a:t>injury </a:t>
            </a:r>
          </a:p>
          <a:p>
            <a:pPr lvl="1">
              <a:spcBef>
                <a:spcPts val="1200"/>
              </a:spcBef>
            </a:pPr>
            <a:r>
              <a:rPr lang="en-US" sz="2400" b="0" dirty="0"/>
              <a:t>damage to personal items</a:t>
            </a:r>
          </a:p>
          <a:p>
            <a:pPr lvl="1">
              <a:spcBef>
                <a:spcPts val="1200"/>
              </a:spcBef>
            </a:pPr>
            <a:r>
              <a:rPr lang="en-US" sz="2400" b="0" dirty="0"/>
              <a:t>damage to the </a:t>
            </a:r>
            <a:r>
              <a:rPr lang="en-US" sz="2400" b="0" dirty="0" smtClean="0"/>
              <a:t>scanner</a:t>
            </a:r>
            <a:endParaRPr lang="en-US" sz="2400" dirty="0"/>
          </a:p>
          <a:p>
            <a:pPr marL="0" indent="0">
              <a:spcBef>
                <a:spcPts val="1200"/>
              </a:spcBef>
              <a:buNone/>
            </a:pPr>
            <a:r>
              <a:rPr lang="en-US" b="0" dirty="0"/>
              <a:t>EVS has a special designated MRI suite closet with non metallic </a:t>
            </a:r>
            <a:r>
              <a:rPr lang="en-US" b="0" dirty="0" smtClean="0"/>
              <a:t>supplies</a:t>
            </a:r>
            <a:endParaRPr lang="en-US" b="0" dirty="0"/>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06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4168"/>
          <a:stretch/>
        </p:blipFill>
        <p:spPr>
          <a:xfrm>
            <a:off x="7546554" y="1718216"/>
            <a:ext cx="4149228" cy="4374112"/>
          </a:xfrm>
          <a:prstGeom prst="rect">
            <a:avLst/>
          </a:prstGeom>
        </p:spPr>
      </p:pic>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200" y="1145755"/>
            <a:ext cx="6146494" cy="5712246"/>
          </a:xfrm>
        </p:spPr>
        <p:txBody>
          <a:bodyPr>
            <a:normAutofit/>
          </a:bodyPr>
          <a:lstStyle/>
          <a:p>
            <a:pPr marL="0" indent="0">
              <a:buNone/>
            </a:pPr>
            <a:r>
              <a:rPr lang="en-US" sz="2800" dirty="0"/>
              <a:t>Safety</a:t>
            </a:r>
          </a:p>
          <a:p>
            <a:pPr marL="0" lvl="0" indent="0">
              <a:buNone/>
            </a:pPr>
            <a:endParaRPr lang="en-US" sz="2800" b="0" dirty="0">
              <a:solidFill>
                <a:prstClr val="black">
                  <a:lumMod val="65000"/>
                  <a:lumOff val="35000"/>
                </a:prstClr>
              </a:solidFill>
            </a:endParaRPr>
          </a:p>
          <a:p>
            <a:pPr marL="0" lvl="0" indent="0">
              <a:buNone/>
            </a:pPr>
            <a:r>
              <a:rPr lang="en-US" sz="2800" b="0" dirty="0"/>
              <a:t>For fire safety, what do the acronyms RACE and PASS mean?</a:t>
            </a:r>
          </a:p>
        </p:txBody>
      </p:sp>
      <p:sp>
        <p:nvSpPr>
          <p:cNvPr id="7" name="Rectangle 6"/>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5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4168"/>
          <a:stretch/>
        </p:blipFill>
        <p:spPr>
          <a:xfrm>
            <a:off x="7546554" y="1718216"/>
            <a:ext cx="4149228" cy="4374112"/>
          </a:xfrm>
          <a:prstGeom prst="rect">
            <a:avLst/>
          </a:prstGeom>
        </p:spPr>
      </p:pic>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200" y="1145755"/>
            <a:ext cx="6146494" cy="5712246"/>
          </a:xfrm>
        </p:spPr>
        <p:txBody>
          <a:bodyPr>
            <a:normAutofit/>
          </a:bodyPr>
          <a:lstStyle/>
          <a:p>
            <a:pPr marL="0" indent="0">
              <a:buNone/>
            </a:pPr>
            <a:r>
              <a:rPr lang="en-US" sz="2800" dirty="0"/>
              <a:t>Safety</a:t>
            </a:r>
          </a:p>
          <a:p>
            <a:pPr marL="0" lvl="0" indent="0">
              <a:buNone/>
            </a:pPr>
            <a:endParaRPr lang="en-US" sz="2800" b="0" dirty="0">
              <a:solidFill>
                <a:prstClr val="black">
                  <a:lumMod val="65000"/>
                  <a:lumOff val="35000"/>
                </a:prstClr>
              </a:solidFill>
            </a:endParaRPr>
          </a:p>
          <a:p>
            <a:pPr marL="0" lvl="0" indent="0">
              <a:buNone/>
            </a:pPr>
            <a:r>
              <a:rPr lang="en-US" sz="2800" b="0" dirty="0">
                <a:solidFill>
                  <a:schemeClr val="bg1">
                    <a:lumMod val="65000"/>
                  </a:schemeClr>
                </a:solidFill>
              </a:rPr>
              <a:t>For fire safety, what do the acronyms RACE and PASS mean?</a:t>
            </a:r>
          </a:p>
          <a:p>
            <a:pPr marL="0" lvl="0" indent="0">
              <a:buNone/>
            </a:pPr>
            <a:endParaRPr lang="en-US" sz="2800" b="0" dirty="0">
              <a:solidFill>
                <a:prstClr val="black">
                  <a:lumMod val="65000"/>
                  <a:lumOff val="35000"/>
                </a:prstClr>
              </a:solidFill>
            </a:endParaRPr>
          </a:p>
          <a:p>
            <a:pPr marL="0" lvl="0" indent="0">
              <a:buNone/>
            </a:pPr>
            <a:r>
              <a:rPr lang="en-US" sz="2800" dirty="0">
                <a:solidFill>
                  <a:prstClr val="black">
                    <a:lumMod val="65000"/>
                    <a:lumOff val="35000"/>
                  </a:prstClr>
                </a:solidFill>
              </a:rPr>
              <a:t>RACE</a:t>
            </a:r>
            <a:r>
              <a:rPr lang="en-US" sz="2800" b="0" dirty="0">
                <a:solidFill>
                  <a:prstClr val="black">
                    <a:lumMod val="65000"/>
                    <a:lumOff val="35000"/>
                  </a:prstClr>
                </a:solidFill>
              </a:rPr>
              <a:t> = Rescue, Alarm, Confine and Extinguish or Evacuate</a:t>
            </a:r>
          </a:p>
          <a:p>
            <a:pPr marL="0" lvl="0" indent="0">
              <a:buNone/>
            </a:pPr>
            <a:endParaRPr lang="en-US" sz="2800" b="0" dirty="0">
              <a:solidFill>
                <a:prstClr val="black">
                  <a:lumMod val="65000"/>
                  <a:lumOff val="35000"/>
                </a:prstClr>
              </a:solidFill>
            </a:endParaRPr>
          </a:p>
          <a:p>
            <a:pPr marL="0" lvl="0" indent="0">
              <a:buNone/>
            </a:pPr>
            <a:r>
              <a:rPr lang="en-US" sz="2800" dirty="0">
                <a:solidFill>
                  <a:prstClr val="black">
                    <a:lumMod val="65000"/>
                    <a:lumOff val="35000"/>
                  </a:prstClr>
                </a:solidFill>
              </a:rPr>
              <a:t>PASS</a:t>
            </a:r>
            <a:r>
              <a:rPr lang="en-US" sz="2800" b="0" dirty="0">
                <a:solidFill>
                  <a:prstClr val="black">
                    <a:lumMod val="65000"/>
                    <a:lumOff val="35000"/>
                  </a:prstClr>
                </a:solidFill>
              </a:rPr>
              <a:t> = Pull, Aim, Squeeze, Sweep</a:t>
            </a:r>
          </a:p>
          <a:p>
            <a:pPr marL="0" lvl="0" indent="0">
              <a:buNone/>
            </a:pPr>
            <a:endParaRPr lang="en-US" sz="2800" b="0" dirty="0">
              <a:solidFill>
                <a:prstClr val="black">
                  <a:lumMod val="65000"/>
                  <a:lumOff val="35000"/>
                </a:prstClr>
              </a:solidFill>
            </a:endParaRPr>
          </a:p>
        </p:txBody>
      </p:sp>
      <p:sp>
        <p:nvSpPr>
          <p:cNvPr id="7" name="Rectangle 6"/>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57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earthquake wave richter machine"/>
          <p:cNvPicPr>
            <a:picLocks noChangeAspect="1" noChangeArrowheads="1"/>
          </p:cNvPicPr>
          <p:nvPr/>
        </p:nvPicPr>
        <p:blipFill rotWithShape="1">
          <a:blip r:embed="rId3">
            <a:extLst>
              <a:ext uri="{28A0092B-C50C-407E-A947-70E740481C1C}">
                <a14:useLocalDpi xmlns:a14="http://schemas.microsoft.com/office/drawing/2010/main" val="0"/>
              </a:ext>
            </a:extLst>
          </a:blip>
          <a:srcRect t="-293" r="13948"/>
          <a:stretch/>
        </p:blipFill>
        <p:spPr bwMode="auto">
          <a:xfrm>
            <a:off x="3326623" y="-20098"/>
            <a:ext cx="8865377" cy="68730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3809999" cy="6858000"/>
          </a:xfrm>
          <a:prstGeom prst="rect">
            <a:avLst/>
          </a:prstGeom>
          <a:gradFill>
            <a:gsLst>
              <a:gs pos="0">
                <a:srgbClr val="005854"/>
              </a:gs>
              <a:gs pos="100000">
                <a:srgbClr val="00AA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White Transparent Grad"/>
          <p:cNvSpPr/>
          <p:nvPr/>
        </p:nvSpPr>
        <p:spPr>
          <a:xfrm>
            <a:off x="3810000" y="-11018"/>
            <a:ext cx="8385671" cy="6869018"/>
          </a:xfrm>
          <a:prstGeom prst="rect">
            <a:avLst/>
          </a:prstGeom>
          <a:gradFill flip="none" rotWithShape="1">
            <a:gsLst>
              <a:gs pos="0">
                <a:srgbClr val="00AAA0"/>
              </a:gs>
              <a:gs pos="100000">
                <a:srgbClr val="00AAA0">
                  <a:alpha val="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91376" y="3746810"/>
            <a:ext cx="6445246" cy="815665"/>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638665" y="3875600"/>
            <a:ext cx="6612139" cy="815665"/>
          </a:xfrm>
        </p:spPr>
        <p:txBody>
          <a:bodyPr/>
          <a:lstStyle/>
          <a:p>
            <a:r>
              <a:rPr lang="en-US">
                <a:solidFill>
                  <a:schemeClr val="bg1"/>
                </a:solidFill>
              </a:rPr>
              <a:t>Safety in a Disaster</a:t>
            </a:r>
          </a:p>
        </p:txBody>
      </p:sp>
      <p:sp>
        <p:nvSpPr>
          <p:cNvPr id="5" name="Rectangle 4"/>
          <p:cNvSpPr/>
          <p:nvPr/>
        </p:nvSpPr>
        <p:spPr>
          <a:xfrm>
            <a:off x="0" y="3746810"/>
            <a:ext cx="634994" cy="815665"/>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5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Emergency Management</a:t>
            </a:r>
          </a:p>
        </p:txBody>
      </p:sp>
      <p:sp>
        <p:nvSpPr>
          <p:cNvPr id="5" name="Content Placeholder 4"/>
          <p:cNvSpPr>
            <a:spLocks noGrp="1"/>
          </p:cNvSpPr>
          <p:nvPr>
            <p:ph idx="1"/>
          </p:nvPr>
        </p:nvSpPr>
        <p:spPr>
          <a:xfrm>
            <a:off x="838201" y="1338148"/>
            <a:ext cx="6867418" cy="5349091"/>
          </a:xfrm>
        </p:spPr>
        <p:txBody>
          <a:bodyPr>
            <a:normAutofit/>
          </a:bodyPr>
          <a:lstStyle/>
          <a:p>
            <a:pPr marL="0" indent="0">
              <a:lnSpc>
                <a:spcPct val="100000"/>
              </a:lnSpc>
              <a:spcBef>
                <a:spcPts val="2400"/>
              </a:spcBef>
              <a:buNone/>
            </a:pPr>
            <a:r>
              <a:rPr lang="en-US" sz="2000" b="0"/>
              <a:t>Emergencies, disasters and other catastrophic events pose a significant threat to the ability of a health care organization to maintain operational capability and provide care, treatment, and services to its community. </a:t>
            </a:r>
          </a:p>
          <a:p>
            <a:pPr marL="0" indent="0">
              <a:lnSpc>
                <a:spcPct val="100000"/>
              </a:lnSpc>
              <a:spcBef>
                <a:spcPts val="2400"/>
              </a:spcBef>
              <a:buNone/>
            </a:pPr>
            <a:r>
              <a:rPr lang="en-US" sz="2000" b="0"/>
              <a:t>CPMC has implemented a comprehensive All-Hazards Emergency Operations Plan to respond to the medical needs of the community in the event of an emergency, disaster situation, or a mass casualty incident. </a:t>
            </a:r>
          </a:p>
          <a:p>
            <a:pPr marL="0" indent="0">
              <a:lnSpc>
                <a:spcPct val="100000"/>
              </a:lnSpc>
              <a:spcBef>
                <a:spcPts val="2400"/>
              </a:spcBef>
              <a:buNone/>
            </a:pPr>
            <a:r>
              <a:rPr lang="en-US" sz="2000" b="0"/>
              <a:t>The All-Hazards Emergency Operations Plan is an organization-wide program that incorporates all services and sites of care under the CPMC license. This plan applies to staff, licensed independent practitioners, contract workers, volunteers and others as appropriate and indicated throughout this document. </a:t>
            </a:r>
          </a:p>
          <a:p>
            <a:pPr marL="0" indent="0">
              <a:spcBef>
                <a:spcPts val="2400"/>
              </a:spcBef>
              <a:buNone/>
            </a:pPr>
            <a:endParaRPr lang="en-US" sz="1800" b="0"/>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4937" t="53" r="26141" b="-1849"/>
          <a:stretch/>
        </p:blipFill>
        <p:spPr>
          <a:xfrm>
            <a:off x="7808360" y="1194733"/>
            <a:ext cx="4376790" cy="5658129"/>
          </a:xfrm>
          <a:prstGeom prst="rect">
            <a:avLst/>
          </a:prstGeom>
        </p:spPr>
      </p:pic>
    </p:spTree>
    <p:extLst>
      <p:ext uri="{BB962C8B-B14F-4D97-AF65-F5344CB8AC3E}">
        <p14:creationId xmlns:p14="http://schemas.microsoft.com/office/powerpoint/2010/main" val="305736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G Photo"/>
          <p:cNvPicPr>
            <a:picLocks noChangeAspect="1" noChangeArrowheads="1"/>
          </p:cNvPicPr>
          <p:nvPr/>
        </p:nvPicPr>
        <p:blipFill rotWithShape="1">
          <a:blip r:embed="rId3">
            <a:extLst>
              <a:ext uri="{28A0092B-C50C-407E-A947-70E740481C1C}">
                <a14:useLocalDpi xmlns:a14="http://schemas.microsoft.com/office/drawing/2010/main" val="0"/>
              </a:ext>
            </a:extLst>
          </a:blip>
          <a:srcRect l="5223" r="27240" b="1357"/>
          <a:stretch/>
        </p:blipFill>
        <p:spPr bwMode="auto">
          <a:xfrm>
            <a:off x="4471516" y="0"/>
            <a:ext cx="7717131" cy="6846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0732"/>
            <a:ext cx="4528886" cy="6868732"/>
          </a:xfrm>
          <a:prstGeom prst="rect">
            <a:avLst/>
          </a:prstGeom>
          <a:gradFill>
            <a:gsLst>
              <a:gs pos="0">
                <a:srgbClr val="005854"/>
              </a:gs>
              <a:gs pos="100000">
                <a:srgbClr val="00AA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White Transparent Grad"/>
          <p:cNvSpPr/>
          <p:nvPr/>
        </p:nvSpPr>
        <p:spPr>
          <a:xfrm>
            <a:off x="4471516" y="-11430"/>
            <a:ext cx="7724155" cy="6869430"/>
          </a:xfrm>
          <a:prstGeom prst="rect">
            <a:avLst/>
          </a:prstGeom>
          <a:gradFill flip="none" rotWithShape="1">
            <a:gsLst>
              <a:gs pos="0">
                <a:srgbClr val="00AAA0"/>
              </a:gs>
              <a:gs pos="100000">
                <a:srgbClr val="00AAA0">
                  <a:alpha val="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91376" y="2975020"/>
            <a:ext cx="5820938" cy="1587455"/>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638665" y="1838528"/>
            <a:ext cx="10515600" cy="2852737"/>
          </a:xfrm>
        </p:spPr>
        <p:txBody>
          <a:bodyPr/>
          <a:lstStyle/>
          <a:p>
            <a:r>
              <a:rPr lang="en-US">
                <a:solidFill>
                  <a:schemeClr val="bg1"/>
                </a:solidFill>
              </a:rPr>
              <a:t>Knowing your </a:t>
            </a:r>
            <a:br>
              <a:rPr lang="en-US">
                <a:solidFill>
                  <a:schemeClr val="bg1"/>
                </a:solidFill>
              </a:rPr>
            </a:br>
            <a:r>
              <a:rPr lang="en-US">
                <a:solidFill>
                  <a:schemeClr val="bg1"/>
                </a:solidFill>
              </a:rPr>
              <a:t>Environment</a:t>
            </a:r>
          </a:p>
        </p:txBody>
      </p:sp>
      <p:sp>
        <p:nvSpPr>
          <p:cNvPr id="7" name="Rectangle 6"/>
          <p:cNvSpPr/>
          <p:nvPr/>
        </p:nvSpPr>
        <p:spPr>
          <a:xfrm>
            <a:off x="0" y="2975020"/>
            <a:ext cx="638665" cy="1587455"/>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60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title"/>
          </p:nvPr>
        </p:nvSpPr>
        <p:spPr>
          <a:xfrm>
            <a:off x="838200" y="0"/>
            <a:ext cx="11181202" cy="1325563"/>
          </a:xfrm>
        </p:spPr>
        <p:txBody>
          <a:bodyPr/>
          <a:lstStyle/>
          <a:p>
            <a:r>
              <a:rPr lang="en-US"/>
              <a:t>Emergency Management (cont’d)</a:t>
            </a:r>
          </a:p>
        </p:txBody>
      </p:sp>
      <p:sp>
        <p:nvSpPr>
          <p:cNvPr id="5" name="Content Placeholder 4"/>
          <p:cNvSpPr>
            <a:spLocks noGrp="1"/>
          </p:cNvSpPr>
          <p:nvPr>
            <p:ph idx="1"/>
          </p:nvPr>
        </p:nvSpPr>
        <p:spPr>
          <a:xfrm>
            <a:off x="838202" y="678094"/>
            <a:ext cx="6661933" cy="6009145"/>
          </a:xfrm>
        </p:spPr>
        <p:txBody>
          <a:bodyPr>
            <a:normAutofit/>
          </a:bodyPr>
          <a:lstStyle/>
          <a:p>
            <a:pPr marL="0" indent="0">
              <a:lnSpc>
                <a:spcPct val="100000"/>
              </a:lnSpc>
              <a:spcBef>
                <a:spcPts val="1800"/>
              </a:spcBef>
              <a:buNone/>
            </a:pPr>
            <a:r>
              <a:rPr lang="en-US" sz="2000" b="0"/>
              <a:t>The All-Hazards Emergency Operations Plan complies with the elements of the National Incident Management System (NIMS), incorporates the Hospital Incident Management System (HICS), and addresses the six critical areas mandated by Joint Commission standards: </a:t>
            </a:r>
          </a:p>
          <a:p>
            <a:pPr marL="457200" lvl="1" indent="0">
              <a:spcBef>
                <a:spcPts val="1200"/>
              </a:spcBef>
              <a:buNone/>
            </a:pPr>
            <a:r>
              <a:rPr lang="en-US" sz="1800" b="0"/>
              <a:t>Communications </a:t>
            </a:r>
          </a:p>
          <a:p>
            <a:pPr marL="457200" lvl="1" indent="0">
              <a:spcBef>
                <a:spcPts val="600"/>
              </a:spcBef>
              <a:buNone/>
            </a:pPr>
            <a:r>
              <a:rPr lang="en-US" sz="1800" b="0"/>
              <a:t>Resources and assets </a:t>
            </a:r>
          </a:p>
          <a:p>
            <a:pPr marL="457200" lvl="1" indent="0">
              <a:spcBef>
                <a:spcPts val="600"/>
              </a:spcBef>
              <a:buNone/>
            </a:pPr>
            <a:r>
              <a:rPr lang="en-US" sz="1800" b="0"/>
              <a:t>Safety and security </a:t>
            </a:r>
          </a:p>
          <a:p>
            <a:pPr marL="457200" lvl="1" indent="0">
              <a:spcBef>
                <a:spcPts val="600"/>
              </a:spcBef>
              <a:buNone/>
            </a:pPr>
            <a:r>
              <a:rPr lang="en-US" sz="1800" b="0"/>
              <a:t>Staff responsibilities </a:t>
            </a:r>
          </a:p>
          <a:p>
            <a:pPr marL="457200" lvl="1" indent="0">
              <a:spcBef>
                <a:spcPts val="600"/>
              </a:spcBef>
              <a:buNone/>
            </a:pPr>
            <a:r>
              <a:rPr lang="en-US" sz="1800" b="0"/>
              <a:t>Utilities management </a:t>
            </a:r>
          </a:p>
          <a:p>
            <a:pPr marL="457200" lvl="1" indent="0">
              <a:spcBef>
                <a:spcPts val="600"/>
              </a:spcBef>
              <a:buNone/>
            </a:pPr>
            <a:r>
              <a:rPr lang="en-US" sz="1800" b="0"/>
              <a:t>Patient clinical and support activities </a:t>
            </a:r>
          </a:p>
          <a:p>
            <a:pPr marL="0" indent="0">
              <a:lnSpc>
                <a:spcPct val="100000"/>
              </a:lnSpc>
              <a:spcBef>
                <a:spcPts val="1800"/>
              </a:spcBef>
              <a:buNone/>
            </a:pPr>
            <a:r>
              <a:rPr lang="en-US" sz="2400" b="0" i="1"/>
              <a:t>The full plan is located on the </a:t>
            </a:r>
            <a:r>
              <a:rPr lang="en-US" sz="2400" i="1"/>
              <a:t>CPMC Intranet </a:t>
            </a:r>
            <a:endParaRPr lang="en-US" sz="2000" i="1"/>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4937" t="53" r="26141" b="-1849"/>
          <a:stretch/>
        </p:blipFill>
        <p:spPr>
          <a:xfrm>
            <a:off x="7808360" y="393349"/>
            <a:ext cx="4376790" cy="5658129"/>
          </a:xfrm>
          <a:prstGeom prst="rect">
            <a:avLst/>
          </a:prstGeom>
        </p:spPr>
      </p:pic>
    </p:spTree>
    <p:extLst>
      <p:ext uri="{BB962C8B-B14F-4D97-AF65-F5344CB8AC3E}">
        <p14:creationId xmlns:p14="http://schemas.microsoft.com/office/powerpoint/2010/main" val="169247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Communications in a Disaster</a:t>
            </a:r>
          </a:p>
        </p:txBody>
      </p:sp>
      <p:sp>
        <p:nvSpPr>
          <p:cNvPr id="5" name="Content Placeholder 4"/>
          <p:cNvSpPr>
            <a:spLocks noGrp="1"/>
          </p:cNvSpPr>
          <p:nvPr>
            <p:ph idx="1"/>
          </p:nvPr>
        </p:nvSpPr>
        <p:spPr>
          <a:xfrm>
            <a:off x="838200" y="1325563"/>
            <a:ext cx="6682483" cy="5349091"/>
          </a:xfrm>
        </p:spPr>
        <p:txBody>
          <a:bodyPr>
            <a:normAutofit/>
          </a:bodyPr>
          <a:lstStyle/>
          <a:p>
            <a:pPr marL="0" indent="0">
              <a:lnSpc>
                <a:spcPct val="100000"/>
              </a:lnSpc>
              <a:spcBef>
                <a:spcPts val="1800"/>
              </a:spcBef>
              <a:buNone/>
            </a:pPr>
            <a:r>
              <a:rPr lang="en-US" sz="2400" b="0"/>
              <a:t>Sutter Health affiliates use </a:t>
            </a:r>
            <a:r>
              <a:rPr lang="en-US" sz="2400" b="0" err="1"/>
              <a:t>Everbridge</a:t>
            </a:r>
            <a:r>
              <a:rPr lang="en-US" sz="2400" b="0"/>
              <a:t> Mass Notification System to communicate to all staff simultaneously in an emergency. The system-wide notification system enables CPMC staff to receive and respond to critical safety and business impact information in a timely manner. </a:t>
            </a:r>
          </a:p>
          <a:p>
            <a:pPr marL="0" indent="0">
              <a:lnSpc>
                <a:spcPct val="100000"/>
              </a:lnSpc>
              <a:spcBef>
                <a:spcPts val="1800"/>
              </a:spcBef>
              <a:buNone/>
            </a:pPr>
            <a:r>
              <a:rPr lang="en-US" sz="2400" b="0" err="1"/>
              <a:t>Everbridge</a:t>
            </a:r>
            <a:r>
              <a:rPr lang="en-US" sz="2400" b="0"/>
              <a:t> allows CPMC to communicate with staff via multiple contact paths including home phone, email, mobile phones and other communication devices during an emergency event. </a:t>
            </a:r>
            <a:endParaRPr lang="en-US" sz="2000" i="1"/>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0" name="Picture 2" descr="Image result for everbridg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9084" y="1325563"/>
            <a:ext cx="2753277" cy="275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31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title"/>
          </p:nvPr>
        </p:nvSpPr>
        <p:spPr>
          <a:xfrm>
            <a:off x="838200" y="0"/>
            <a:ext cx="11181202" cy="1325563"/>
          </a:xfrm>
        </p:spPr>
        <p:txBody>
          <a:bodyPr/>
          <a:lstStyle/>
          <a:p>
            <a:r>
              <a:rPr lang="en-US"/>
              <a:t>Communications in a Disaster</a:t>
            </a:r>
          </a:p>
        </p:txBody>
      </p:sp>
      <p:sp>
        <p:nvSpPr>
          <p:cNvPr id="5" name="Content Placeholder 4"/>
          <p:cNvSpPr>
            <a:spLocks noGrp="1"/>
          </p:cNvSpPr>
          <p:nvPr>
            <p:ph idx="1"/>
          </p:nvPr>
        </p:nvSpPr>
        <p:spPr>
          <a:xfrm>
            <a:off x="838201" y="698643"/>
            <a:ext cx="7514690" cy="5911477"/>
          </a:xfrm>
        </p:spPr>
        <p:txBody>
          <a:bodyPr>
            <a:normAutofit/>
          </a:bodyPr>
          <a:lstStyle/>
          <a:p>
            <a:pPr marL="0" indent="0">
              <a:lnSpc>
                <a:spcPct val="100000"/>
              </a:lnSpc>
              <a:spcBef>
                <a:spcPts val="1800"/>
              </a:spcBef>
              <a:buNone/>
            </a:pPr>
            <a:r>
              <a:rPr lang="en-US" dirty="0"/>
              <a:t>What to do when a notification is received: </a:t>
            </a:r>
          </a:p>
          <a:p>
            <a:pPr lvl="1">
              <a:lnSpc>
                <a:spcPct val="100000"/>
              </a:lnSpc>
              <a:spcBef>
                <a:spcPts val="1200"/>
              </a:spcBef>
            </a:pPr>
            <a:r>
              <a:rPr lang="en-US" b="0" dirty="0"/>
              <a:t>Read (when received via email) or listen to the message carefully for directions </a:t>
            </a:r>
          </a:p>
          <a:p>
            <a:pPr lvl="1">
              <a:lnSpc>
                <a:spcPct val="100000"/>
              </a:lnSpc>
              <a:spcBef>
                <a:spcPts val="1200"/>
              </a:spcBef>
            </a:pPr>
            <a:r>
              <a:rPr lang="en-US" b="0" dirty="0"/>
              <a:t>“Confirm the Message” so CPMC knows you have received it</a:t>
            </a:r>
          </a:p>
          <a:p>
            <a:pPr marL="0" indent="0">
              <a:lnSpc>
                <a:spcPct val="100000"/>
              </a:lnSpc>
              <a:spcBef>
                <a:spcPts val="2200"/>
              </a:spcBef>
              <a:buNone/>
            </a:pPr>
            <a:r>
              <a:rPr lang="en-US" sz="2400" b="0" dirty="0"/>
              <a:t>Having accurate contact information in Lawson is critical as it is the source of contact information for </a:t>
            </a:r>
            <a:r>
              <a:rPr lang="en-US" sz="2400" b="0" dirty="0" err="1"/>
              <a:t>Everbridge</a:t>
            </a:r>
            <a:endParaRPr lang="en-US" sz="2400" b="0" dirty="0"/>
          </a:p>
          <a:p>
            <a:pPr marL="0" indent="0">
              <a:lnSpc>
                <a:spcPct val="100000"/>
              </a:lnSpc>
              <a:buNone/>
            </a:pPr>
            <a:r>
              <a:rPr lang="en-US" dirty="0"/>
              <a:t>How to update your personal contact information: </a:t>
            </a:r>
          </a:p>
          <a:p>
            <a:pPr lvl="1">
              <a:lnSpc>
                <a:spcPct val="100000"/>
              </a:lnSpc>
              <a:spcBef>
                <a:spcPts val="1000"/>
              </a:spcBef>
            </a:pPr>
            <a:r>
              <a:rPr lang="en-US" b="0" dirty="0"/>
              <a:t>Check the Lawson e-Self Service site on the Intranet Portal to </a:t>
            </a:r>
            <a:br>
              <a:rPr lang="en-US" b="0" dirty="0"/>
            </a:br>
            <a:r>
              <a:rPr lang="en-US" b="0" dirty="0"/>
              <a:t>confirm your personal contact information is correct. </a:t>
            </a:r>
          </a:p>
          <a:p>
            <a:pPr lvl="1">
              <a:lnSpc>
                <a:spcPct val="100000"/>
              </a:lnSpc>
              <a:spcBef>
                <a:spcPts val="1000"/>
              </a:spcBef>
            </a:pPr>
            <a:r>
              <a:rPr lang="en-US" b="0" dirty="0"/>
              <a:t>Please direct questions regarding </a:t>
            </a:r>
            <a:r>
              <a:rPr lang="en-US" b="0" dirty="0" err="1"/>
              <a:t>Everbridge</a:t>
            </a:r>
            <a:r>
              <a:rPr lang="en-US" b="0" dirty="0"/>
              <a:t> to the Safety Department at </a:t>
            </a:r>
            <a:r>
              <a:rPr lang="en-US" b="1" dirty="0"/>
              <a:t>415-600-4620</a:t>
            </a:r>
            <a:r>
              <a:rPr lang="en-US" b="0" dirty="0"/>
              <a:t> or email </a:t>
            </a:r>
            <a:r>
              <a:rPr lang="en-US" b="1" dirty="0"/>
              <a:t>sforzok@sutterhealth.org</a:t>
            </a:r>
            <a:r>
              <a:rPr lang="en-US" b="0" dirty="0"/>
              <a:t>.</a:t>
            </a:r>
            <a:r>
              <a:rPr lang="en-US" sz="2400" b="0" dirty="0"/>
              <a:t> </a:t>
            </a:r>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everbridg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9084" y="1325563"/>
            <a:ext cx="2753277" cy="275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57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Hospital Command Center</a:t>
            </a:r>
          </a:p>
        </p:txBody>
      </p:sp>
      <p:sp>
        <p:nvSpPr>
          <p:cNvPr id="5" name="Content Placeholder 4"/>
          <p:cNvSpPr>
            <a:spLocks noGrp="1"/>
          </p:cNvSpPr>
          <p:nvPr>
            <p:ph idx="1"/>
          </p:nvPr>
        </p:nvSpPr>
        <p:spPr>
          <a:xfrm>
            <a:off x="838200" y="1261029"/>
            <a:ext cx="6741405" cy="5349091"/>
          </a:xfrm>
        </p:spPr>
        <p:txBody>
          <a:bodyPr>
            <a:normAutofit/>
          </a:bodyPr>
          <a:lstStyle/>
          <a:p>
            <a:pPr marL="0" indent="0">
              <a:lnSpc>
                <a:spcPct val="100000"/>
              </a:lnSpc>
              <a:spcBef>
                <a:spcPts val="2200"/>
              </a:spcBef>
              <a:buNone/>
            </a:pPr>
            <a:r>
              <a:rPr lang="en-US" sz="2000" b="0" dirty="0"/>
              <a:t>The hospital uses the </a:t>
            </a:r>
            <a:r>
              <a:rPr lang="en-US" sz="2000" dirty="0"/>
              <a:t>Hospital Incident Command Structure </a:t>
            </a:r>
            <a:r>
              <a:rPr lang="en-US" sz="2000" b="0" dirty="0"/>
              <a:t>(</a:t>
            </a:r>
            <a:r>
              <a:rPr lang="en-US" sz="2000" dirty="0"/>
              <a:t>HICS</a:t>
            </a:r>
            <a:r>
              <a:rPr lang="en-US" sz="2000" b="0" dirty="0"/>
              <a:t>) to manage emergency events and if the situation warrants the Emergency Operations Plan would be activated via </a:t>
            </a:r>
            <a:r>
              <a:rPr lang="en-US" sz="2000" dirty="0"/>
              <a:t>Code Triage</a:t>
            </a:r>
            <a:r>
              <a:rPr lang="en-US" sz="2000" b="0" dirty="0"/>
              <a:t>. </a:t>
            </a:r>
          </a:p>
          <a:p>
            <a:pPr marL="0" indent="0">
              <a:lnSpc>
                <a:spcPct val="100000"/>
              </a:lnSpc>
              <a:spcBef>
                <a:spcPts val="2200"/>
              </a:spcBef>
              <a:buNone/>
            </a:pPr>
            <a:r>
              <a:rPr lang="en-US" sz="2000" b="0" dirty="0"/>
              <a:t>If </a:t>
            </a:r>
            <a:r>
              <a:rPr lang="en-US" sz="2000" dirty="0"/>
              <a:t>Code Triage </a:t>
            </a:r>
            <a:r>
              <a:rPr lang="en-US" sz="2000" b="0" dirty="0"/>
              <a:t>is initiated, the </a:t>
            </a:r>
            <a:r>
              <a:rPr lang="en-US" sz="2000" dirty="0"/>
              <a:t>Hospital Command Center</a:t>
            </a:r>
            <a:r>
              <a:rPr lang="en-US" sz="2000" b="0" dirty="0"/>
              <a:t> (</a:t>
            </a:r>
            <a:r>
              <a:rPr lang="en-US" sz="2000" dirty="0"/>
              <a:t>HCC</a:t>
            </a:r>
            <a:r>
              <a:rPr lang="en-US" sz="2000" b="0" dirty="0"/>
              <a:t>) will be activated and is located on the first floor. If additional resources are needed to manage the event, the Labor Pool will be activated and is located in the hospital cafeteria. </a:t>
            </a:r>
          </a:p>
        </p:txBody>
      </p:sp>
      <p:sp>
        <p:nvSpPr>
          <p:cNvPr id="7" name="Rectangle 6"/>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1503" y="1078251"/>
            <a:ext cx="4600497" cy="3307322"/>
          </a:xfrm>
          <a:prstGeom prst="rect">
            <a:avLst/>
          </a:prstGeom>
        </p:spPr>
      </p:pic>
      <p:sp>
        <p:nvSpPr>
          <p:cNvPr id="6" name="Isosceles Triangle 7"/>
          <p:cNvSpPr/>
          <p:nvPr/>
        </p:nvSpPr>
        <p:spPr>
          <a:xfrm rot="5664479">
            <a:off x="10219266" y="4224212"/>
            <a:ext cx="944404" cy="736324"/>
          </a:xfrm>
          <a:custGeom>
            <a:avLst/>
            <a:gdLst>
              <a:gd name="connsiteX0" fmla="*/ 0 w 383197"/>
              <a:gd name="connsiteY0" fmla="*/ 1042245 h 1042245"/>
              <a:gd name="connsiteX1" fmla="*/ 191599 w 383197"/>
              <a:gd name="connsiteY1" fmla="*/ 0 h 1042245"/>
              <a:gd name="connsiteX2" fmla="*/ 383197 w 383197"/>
              <a:gd name="connsiteY2" fmla="*/ 1042245 h 1042245"/>
              <a:gd name="connsiteX3" fmla="*/ 0 w 383197"/>
              <a:gd name="connsiteY3" fmla="*/ 1042245 h 1042245"/>
              <a:gd name="connsiteX0" fmla="*/ 0 w 321563"/>
              <a:gd name="connsiteY0" fmla="*/ 814940 h 1042245"/>
              <a:gd name="connsiteX1" fmla="*/ 129965 w 321563"/>
              <a:gd name="connsiteY1" fmla="*/ 0 h 1042245"/>
              <a:gd name="connsiteX2" fmla="*/ 321563 w 321563"/>
              <a:gd name="connsiteY2" fmla="*/ 1042245 h 1042245"/>
              <a:gd name="connsiteX3" fmla="*/ 0 w 321563"/>
              <a:gd name="connsiteY3" fmla="*/ 814940 h 1042245"/>
              <a:gd name="connsiteX0" fmla="*/ 0 w 1108407"/>
              <a:gd name="connsiteY0" fmla="*/ 814940 h 1363994"/>
              <a:gd name="connsiteX1" fmla="*/ 129965 w 1108407"/>
              <a:gd name="connsiteY1" fmla="*/ 0 h 1363994"/>
              <a:gd name="connsiteX2" fmla="*/ 1108407 w 1108407"/>
              <a:gd name="connsiteY2" fmla="*/ 1363994 h 1363994"/>
              <a:gd name="connsiteX3" fmla="*/ 0 w 1108407"/>
              <a:gd name="connsiteY3" fmla="*/ 814940 h 1363994"/>
              <a:gd name="connsiteX0" fmla="*/ 300798 w 978442"/>
              <a:gd name="connsiteY0" fmla="*/ 1012371 h 1363994"/>
              <a:gd name="connsiteX1" fmla="*/ 0 w 978442"/>
              <a:gd name="connsiteY1" fmla="*/ 0 h 1363994"/>
              <a:gd name="connsiteX2" fmla="*/ 978442 w 978442"/>
              <a:gd name="connsiteY2" fmla="*/ 1363994 h 1363994"/>
              <a:gd name="connsiteX3" fmla="*/ 300798 w 978442"/>
              <a:gd name="connsiteY3" fmla="*/ 1012371 h 1363994"/>
              <a:gd name="connsiteX0" fmla="*/ 439214 w 1116858"/>
              <a:gd name="connsiteY0" fmla="*/ 1055244 h 1406867"/>
              <a:gd name="connsiteX1" fmla="*/ 0 w 1116858"/>
              <a:gd name="connsiteY1" fmla="*/ 0 h 1406867"/>
              <a:gd name="connsiteX2" fmla="*/ 1116858 w 1116858"/>
              <a:gd name="connsiteY2" fmla="*/ 1406867 h 1406867"/>
              <a:gd name="connsiteX3" fmla="*/ 439214 w 1116858"/>
              <a:gd name="connsiteY3" fmla="*/ 1055244 h 1406867"/>
              <a:gd name="connsiteX0" fmla="*/ 909232 w 1586876"/>
              <a:gd name="connsiteY0" fmla="*/ 0 h 615141"/>
              <a:gd name="connsiteX1" fmla="*/ 0 w 1586876"/>
              <a:gd name="connsiteY1" fmla="*/ 615141 h 615141"/>
              <a:gd name="connsiteX2" fmla="*/ 1586876 w 1586876"/>
              <a:gd name="connsiteY2" fmla="*/ 351623 h 615141"/>
              <a:gd name="connsiteX3" fmla="*/ 909232 w 1586876"/>
              <a:gd name="connsiteY3" fmla="*/ 0 h 615141"/>
              <a:gd name="connsiteX0" fmla="*/ 788688 w 1586876"/>
              <a:gd name="connsiteY0" fmla="*/ 0 h 367500"/>
              <a:gd name="connsiteX1" fmla="*/ 0 w 1586876"/>
              <a:gd name="connsiteY1" fmla="*/ 367500 h 367500"/>
              <a:gd name="connsiteX2" fmla="*/ 1586876 w 1586876"/>
              <a:gd name="connsiteY2" fmla="*/ 103982 h 367500"/>
              <a:gd name="connsiteX3" fmla="*/ 788688 w 1586876"/>
              <a:gd name="connsiteY3" fmla="*/ 0 h 367500"/>
              <a:gd name="connsiteX0" fmla="*/ 788688 w 1213869"/>
              <a:gd name="connsiteY0" fmla="*/ 0 h 367500"/>
              <a:gd name="connsiteX1" fmla="*/ 0 w 1213869"/>
              <a:gd name="connsiteY1" fmla="*/ 367500 h 367500"/>
              <a:gd name="connsiteX2" fmla="*/ 1213869 w 1213869"/>
              <a:gd name="connsiteY2" fmla="*/ 240985 h 367500"/>
              <a:gd name="connsiteX3" fmla="*/ 788688 w 1213869"/>
              <a:gd name="connsiteY3" fmla="*/ 0 h 367500"/>
              <a:gd name="connsiteX0" fmla="*/ 788688 w 865728"/>
              <a:gd name="connsiteY0" fmla="*/ 0 h 367500"/>
              <a:gd name="connsiteX1" fmla="*/ 0 w 865728"/>
              <a:gd name="connsiteY1" fmla="*/ 367500 h 367500"/>
              <a:gd name="connsiteX2" fmla="*/ 865728 w 865728"/>
              <a:gd name="connsiteY2" fmla="*/ 367033 h 367500"/>
              <a:gd name="connsiteX3" fmla="*/ 788688 w 865728"/>
              <a:gd name="connsiteY3" fmla="*/ 0 h 367500"/>
              <a:gd name="connsiteX0" fmla="*/ 993310 w 993310"/>
              <a:gd name="connsiteY0" fmla="*/ 0 h 290352"/>
              <a:gd name="connsiteX1" fmla="*/ 0 w 993310"/>
              <a:gd name="connsiteY1" fmla="*/ 290352 h 290352"/>
              <a:gd name="connsiteX2" fmla="*/ 865728 w 993310"/>
              <a:gd name="connsiteY2" fmla="*/ 289885 h 290352"/>
              <a:gd name="connsiteX3" fmla="*/ 993310 w 993310"/>
              <a:gd name="connsiteY3" fmla="*/ 0 h 290352"/>
              <a:gd name="connsiteX0" fmla="*/ 1049675 w 1049675"/>
              <a:gd name="connsiteY0" fmla="*/ 0 h 354869"/>
              <a:gd name="connsiteX1" fmla="*/ 0 w 1049675"/>
              <a:gd name="connsiteY1" fmla="*/ 354869 h 354869"/>
              <a:gd name="connsiteX2" fmla="*/ 922093 w 1049675"/>
              <a:gd name="connsiteY2" fmla="*/ 289885 h 354869"/>
              <a:gd name="connsiteX3" fmla="*/ 1049675 w 1049675"/>
              <a:gd name="connsiteY3" fmla="*/ 0 h 354869"/>
              <a:gd name="connsiteX0" fmla="*/ 1049675 w 1697609"/>
              <a:gd name="connsiteY0" fmla="*/ 214150 h 569019"/>
              <a:gd name="connsiteX1" fmla="*/ 0 w 1697609"/>
              <a:gd name="connsiteY1" fmla="*/ 569019 h 569019"/>
              <a:gd name="connsiteX2" fmla="*/ 1697609 w 1697609"/>
              <a:gd name="connsiteY2" fmla="*/ 0 h 569019"/>
              <a:gd name="connsiteX3" fmla="*/ 1049675 w 1697609"/>
              <a:gd name="connsiteY3" fmla="*/ 214150 h 569019"/>
              <a:gd name="connsiteX0" fmla="*/ 1126881 w 1697609"/>
              <a:gd name="connsiteY0" fmla="*/ 0 h 754605"/>
              <a:gd name="connsiteX1" fmla="*/ 0 w 1697609"/>
              <a:gd name="connsiteY1" fmla="*/ 754605 h 754605"/>
              <a:gd name="connsiteX2" fmla="*/ 1697609 w 1697609"/>
              <a:gd name="connsiteY2" fmla="*/ 185586 h 754605"/>
              <a:gd name="connsiteX3" fmla="*/ 1126881 w 1697609"/>
              <a:gd name="connsiteY3" fmla="*/ 0 h 754605"/>
              <a:gd name="connsiteX0" fmla="*/ 998993 w 1569721"/>
              <a:gd name="connsiteY0" fmla="*/ 0 h 802823"/>
              <a:gd name="connsiteX1" fmla="*/ 0 w 1569721"/>
              <a:gd name="connsiteY1" fmla="*/ 802823 h 802823"/>
              <a:gd name="connsiteX2" fmla="*/ 1569721 w 1569721"/>
              <a:gd name="connsiteY2" fmla="*/ 185586 h 802823"/>
              <a:gd name="connsiteX3" fmla="*/ 998993 w 1569721"/>
              <a:gd name="connsiteY3" fmla="*/ 0 h 802823"/>
            </a:gdLst>
            <a:ahLst/>
            <a:cxnLst>
              <a:cxn ang="0">
                <a:pos x="connsiteX0" y="connsiteY0"/>
              </a:cxn>
              <a:cxn ang="0">
                <a:pos x="connsiteX1" y="connsiteY1"/>
              </a:cxn>
              <a:cxn ang="0">
                <a:pos x="connsiteX2" y="connsiteY2"/>
              </a:cxn>
              <a:cxn ang="0">
                <a:pos x="connsiteX3" y="connsiteY3"/>
              </a:cxn>
            </a:cxnLst>
            <a:rect l="l" t="t" r="r" b="b"/>
            <a:pathLst>
              <a:path w="1569721" h="802823">
                <a:moveTo>
                  <a:pt x="998993" y="0"/>
                </a:moveTo>
                <a:lnTo>
                  <a:pt x="0" y="802823"/>
                </a:lnTo>
                <a:lnTo>
                  <a:pt x="1569721" y="185586"/>
                </a:lnTo>
                <a:lnTo>
                  <a:pt x="998993"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TextBox 8"/>
          <p:cNvSpPr txBox="1"/>
          <p:nvPr/>
        </p:nvSpPr>
        <p:spPr>
          <a:xfrm>
            <a:off x="9631680" y="4666971"/>
            <a:ext cx="1811287" cy="646331"/>
          </a:xfrm>
          <a:prstGeom prst="rect">
            <a:avLst/>
          </a:prstGeom>
          <a:solidFill>
            <a:schemeClr val="tx1">
              <a:lumMod val="75000"/>
              <a:lumOff val="25000"/>
            </a:schemeClr>
          </a:solidFill>
        </p:spPr>
        <p:txBody>
          <a:bodyPr wrap="square" rtlCol="0">
            <a:spAutoFit/>
          </a:bodyPr>
          <a:lstStyle/>
          <a:p>
            <a:pPr algn="ctr"/>
            <a:r>
              <a:rPr lang="en-US" dirty="0" smtClean="0">
                <a:solidFill>
                  <a:schemeClr val="bg1"/>
                </a:solidFill>
              </a:rPr>
              <a:t>Hospital Command Center</a:t>
            </a:r>
            <a:endParaRPr lang="en-US" dirty="0">
              <a:solidFill>
                <a:schemeClr val="bg1"/>
              </a:solidFill>
            </a:endParaRPr>
          </a:p>
        </p:txBody>
      </p:sp>
    </p:spTree>
    <p:extLst>
      <p:ext uri="{BB962C8B-B14F-4D97-AF65-F5344CB8AC3E}">
        <p14:creationId xmlns:p14="http://schemas.microsoft.com/office/powerpoint/2010/main" val="183369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200" y="1145755"/>
            <a:ext cx="6146494" cy="5712246"/>
          </a:xfrm>
        </p:spPr>
        <p:txBody>
          <a:bodyPr>
            <a:normAutofit/>
          </a:bodyPr>
          <a:lstStyle/>
          <a:p>
            <a:pPr marL="0" indent="0">
              <a:buNone/>
            </a:pPr>
            <a:r>
              <a:rPr lang="en-US" sz="2800" dirty="0"/>
              <a:t>Safety in a disaster</a:t>
            </a:r>
          </a:p>
          <a:p>
            <a:pPr marL="0" lvl="0" indent="0">
              <a:buNone/>
            </a:pPr>
            <a:endParaRPr lang="en-US" sz="2800" b="0" dirty="0">
              <a:solidFill>
                <a:prstClr val="black">
                  <a:lumMod val="65000"/>
                  <a:lumOff val="35000"/>
                </a:prstClr>
              </a:solidFill>
            </a:endParaRPr>
          </a:p>
          <a:p>
            <a:pPr marL="0" lvl="0" indent="0">
              <a:buNone/>
            </a:pPr>
            <a:r>
              <a:rPr lang="en-US" sz="2800" b="0" dirty="0"/>
              <a:t>What communication system is engaged to reach staff during a disaster?</a:t>
            </a:r>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91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200" y="1145755"/>
            <a:ext cx="6146494" cy="5712246"/>
          </a:xfrm>
        </p:spPr>
        <p:txBody>
          <a:bodyPr>
            <a:normAutofit/>
          </a:bodyPr>
          <a:lstStyle/>
          <a:p>
            <a:pPr marL="0" indent="0">
              <a:buNone/>
            </a:pPr>
            <a:r>
              <a:rPr lang="en-US" sz="2800" dirty="0"/>
              <a:t>Safety in a disaster</a:t>
            </a:r>
          </a:p>
          <a:p>
            <a:pPr marL="0" lvl="0" indent="0">
              <a:buNone/>
            </a:pPr>
            <a:endParaRPr lang="en-US" sz="2800" b="0" dirty="0">
              <a:solidFill>
                <a:prstClr val="black">
                  <a:lumMod val="65000"/>
                  <a:lumOff val="35000"/>
                </a:prstClr>
              </a:solidFill>
            </a:endParaRPr>
          </a:p>
          <a:p>
            <a:pPr marL="0" lvl="0" indent="0">
              <a:buNone/>
            </a:pPr>
            <a:r>
              <a:rPr lang="en-US" sz="2800" b="0" dirty="0">
                <a:solidFill>
                  <a:schemeClr val="bg1">
                    <a:lumMod val="65000"/>
                  </a:schemeClr>
                </a:solidFill>
              </a:rPr>
              <a:t>What communication system is engaged to reach staff during a disaster?</a:t>
            </a:r>
          </a:p>
          <a:p>
            <a:pPr marL="0" lvl="0" indent="0">
              <a:buNone/>
            </a:pPr>
            <a:endParaRPr lang="en-US" sz="2800" b="0" dirty="0">
              <a:solidFill>
                <a:prstClr val="black">
                  <a:lumMod val="65000"/>
                  <a:lumOff val="35000"/>
                </a:prstClr>
              </a:solidFill>
            </a:endParaRPr>
          </a:p>
          <a:p>
            <a:pPr marL="0" lvl="0" indent="0">
              <a:buNone/>
            </a:pPr>
            <a:r>
              <a:rPr lang="en-US" sz="2800" dirty="0">
                <a:solidFill>
                  <a:prstClr val="black">
                    <a:lumMod val="65000"/>
                    <a:lumOff val="35000"/>
                  </a:prstClr>
                </a:solidFill>
              </a:rPr>
              <a:t>The </a:t>
            </a:r>
            <a:r>
              <a:rPr lang="en-US" sz="2800" dirty="0" err="1">
                <a:solidFill>
                  <a:prstClr val="black">
                    <a:lumMod val="65000"/>
                    <a:lumOff val="35000"/>
                  </a:prstClr>
                </a:solidFill>
              </a:rPr>
              <a:t>Everbridge</a:t>
            </a:r>
            <a:r>
              <a:rPr lang="en-US" sz="2800" dirty="0">
                <a:solidFill>
                  <a:prstClr val="black">
                    <a:lumMod val="65000"/>
                    <a:lumOff val="35000"/>
                  </a:prstClr>
                </a:solidFill>
              </a:rPr>
              <a:t> System</a:t>
            </a:r>
            <a:endParaRPr lang="en-US" sz="2800" b="0" dirty="0">
              <a:solidFill>
                <a:prstClr val="black">
                  <a:lumMod val="65000"/>
                  <a:lumOff val="35000"/>
                </a:prstClr>
              </a:solidFill>
            </a:endParaRPr>
          </a:p>
          <a:p>
            <a:pPr marL="0" lvl="0" indent="0">
              <a:buNone/>
            </a:pPr>
            <a:endParaRPr lang="en-US" sz="2800" b="0" dirty="0">
              <a:solidFill>
                <a:prstClr val="black">
                  <a:lumMod val="65000"/>
                  <a:lumOff val="35000"/>
                </a:prstClr>
              </a:solidFill>
            </a:endParaRPr>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everbridg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9084" y="1325563"/>
            <a:ext cx="2753277" cy="275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7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Image result for security personnel"/>
          <p:cNvPicPr>
            <a:picLocks noChangeAspect="1" noChangeArrowheads="1"/>
          </p:cNvPicPr>
          <p:nvPr/>
        </p:nvPicPr>
        <p:blipFill rotWithShape="1">
          <a:blip r:embed="rId3">
            <a:extLst>
              <a:ext uri="{28A0092B-C50C-407E-A947-70E740481C1C}">
                <a14:useLocalDpi xmlns:a14="http://schemas.microsoft.com/office/drawing/2010/main" val="0"/>
              </a:ext>
            </a:extLst>
          </a:blip>
          <a:srcRect l="6855" r="29460"/>
          <a:stretch/>
        </p:blipFill>
        <p:spPr bwMode="auto">
          <a:xfrm>
            <a:off x="3567447" y="0"/>
            <a:ext cx="86159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descr="Image result for Security Camera" hidden="1"/>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567448" y="0"/>
            <a:ext cx="8624552" cy="68675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3809999" cy="6858000"/>
          </a:xfrm>
          <a:prstGeom prst="rect">
            <a:avLst/>
          </a:prstGeom>
          <a:gradFill>
            <a:gsLst>
              <a:gs pos="0">
                <a:srgbClr val="005854"/>
              </a:gs>
              <a:gs pos="100000">
                <a:srgbClr val="00AA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hite Transparent Grad"/>
          <p:cNvSpPr/>
          <p:nvPr/>
        </p:nvSpPr>
        <p:spPr>
          <a:xfrm>
            <a:off x="3810000" y="-11018"/>
            <a:ext cx="8385671" cy="6869018"/>
          </a:xfrm>
          <a:prstGeom prst="rect">
            <a:avLst/>
          </a:prstGeom>
          <a:gradFill flip="none" rotWithShape="1">
            <a:gsLst>
              <a:gs pos="39000">
                <a:srgbClr val="00AAA0">
                  <a:alpha val="45000"/>
                </a:srgbClr>
              </a:gs>
              <a:gs pos="0">
                <a:srgbClr val="00AAA0"/>
              </a:gs>
              <a:gs pos="100000">
                <a:srgbClr val="00AAA0">
                  <a:alpha val="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1376" y="3746810"/>
            <a:ext cx="2929732" cy="815665"/>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651544" y="3734875"/>
            <a:ext cx="2969564" cy="956390"/>
          </a:xfrm>
        </p:spPr>
        <p:txBody>
          <a:bodyPr/>
          <a:lstStyle/>
          <a:p>
            <a:r>
              <a:rPr lang="en-US">
                <a:solidFill>
                  <a:schemeClr val="bg1"/>
                </a:solidFill>
              </a:rPr>
              <a:t>Security</a:t>
            </a:r>
          </a:p>
        </p:txBody>
      </p:sp>
      <p:sp>
        <p:nvSpPr>
          <p:cNvPr id="4" name="Rectangle 3"/>
          <p:cNvSpPr/>
          <p:nvPr/>
        </p:nvSpPr>
        <p:spPr>
          <a:xfrm>
            <a:off x="0" y="3746810"/>
            <a:ext cx="642958" cy="815665"/>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37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7854" y="336034"/>
            <a:ext cx="4168389" cy="2996678"/>
          </a:xfrm>
          <a:prstGeom prst="rect">
            <a:avLst/>
          </a:prstGeom>
        </p:spPr>
      </p:pic>
      <p:sp>
        <p:nvSpPr>
          <p:cNvPr id="4" name="Title 3"/>
          <p:cNvSpPr>
            <a:spLocks noGrp="1"/>
          </p:cNvSpPr>
          <p:nvPr>
            <p:ph type="title"/>
          </p:nvPr>
        </p:nvSpPr>
        <p:spPr>
          <a:xfrm>
            <a:off x="838200" y="0"/>
            <a:ext cx="11181202" cy="1325563"/>
          </a:xfrm>
        </p:spPr>
        <p:txBody>
          <a:bodyPr/>
          <a:lstStyle/>
          <a:p>
            <a:r>
              <a:rPr lang="en-US"/>
              <a:t>Safety and Security</a:t>
            </a:r>
          </a:p>
        </p:txBody>
      </p:sp>
      <p:sp>
        <p:nvSpPr>
          <p:cNvPr id="5" name="Content Placeholder 4"/>
          <p:cNvSpPr>
            <a:spLocks noGrp="1"/>
          </p:cNvSpPr>
          <p:nvPr>
            <p:ph idx="1"/>
          </p:nvPr>
        </p:nvSpPr>
        <p:spPr>
          <a:xfrm>
            <a:off x="838201" y="1261029"/>
            <a:ext cx="6146494" cy="5349091"/>
          </a:xfrm>
        </p:spPr>
        <p:txBody>
          <a:bodyPr>
            <a:normAutofit/>
          </a:bodyPr>
          <a:lstStyle/>
          <a:p>
            <a:pPr marL="0" indent="0">
              <a:lnSpc>
                <a:spcPct val="100000"/>
              </a:lnSpc>
              <a:spcBef>
                <a:spcPts val="1800"/>
              </a:spcBef>
              <a:buNone/>
            </a:pPr>
            <a:r>
              <a:rPr lang="en-US" dirty="0"/>
              <a:t>Security Stations for the Van Ness Campus are located:</a:t>
            </a:r>
          </a:p>
          <a:p>
            <a:pPr lvl="1" indent="-285750">
              <a:spcBef>
                <a:spcPts val="600"/>
              </a:spcBef>
            </a:pPr>
            <a:r>
              <a:rPr lang="en-US" b="0" dirty="0"/>
              <a:t>2</a:t>
            </a:r>
            <a:r>
              <a:rPr lang="en-US" b="0" baseline="30000" dirty="0"/>
              <a:t>nd</a:t>
            </a:r>
            <a:r>
              <a:rPr lang="en-US" b="0" dirty="0"/>
              <a:t> floor main lobby</a:t>
            </a:r>
          </a:p>
          <a:p>
            <a:pPr lvl="1" indent="-285750">
              <a:spcBef>
                <a:spcPts val="600"/>
              </a:spcBef>
            </a:pPr>
            <a:r>
              <a:rPr lang="en-US" b="0" dirty="0"/>
              <a:t>3</a:t>
            </a:r>
            <a:r>
              <a:rPr lang="en-US" b="0" baseline="30000" dirty="0"/>
              <a:t>rd</a:t>
            </a:r>
            <a:r>
              <a:rPr lang="en-US" b="0" dirty="0"/>
              <a:t> floor emergency room</a:t>
            </a:r>
          </a:p>
          <a:p>
            <a:pPr marL="0" indent="0">
              <a:lnSpc>
                <a:spcPct val="100000"/>
              </a:lnSpc>
              <a:spcBef>
                <a:spcPts val="2400"/>
              </a:spcBef>
              <a:buNone/>
            </a:pPr>
            <a:r>
              <a:rPr lang="en-US" dirty="0"/>
              <a:t>Security Enhancements include: </a:t>
            </a:r>
          </a:p>
          <a:p>
            <a:pPr lvl="1">
              <a:lnSpc>
                <a:spcPct val="100000"/>
              </a:lnSpc>
              <a:spcBef>
                <a:spcPts val="600"/>
              </a:spcBef>
            </a:pPr>
            <a:r>
              <a:rPr lang="en-US" dirty="0"/>
              <a:t>A metal detector at the ED entrance</a:t>
            </a:r>
          </a:p>
          <a:p>
            <a:pPr lvl="1">
              <a:lnSpc>
                <a:spcPct val="100000"/>
              </a:lnSpc>
              <a:spcBef>
                <a:spcPts val="600"/>
              </a:spcBef>
            </a:pPr>
            <a:r>
              <a:rPr lang="en-US" dirty="0"/>
              <a:t>Panic alarms at high risk areas with silent alarm sent to Security Dispatch</a:t>
            </a:r>
          </a:p>
          <a:p>
            <a:pPr lvl="1">
              <a:lnSpc>
                <a:spcPct val="100000"/>
              </a:lnSpc>
              <a:spcBef>
                <a:spcPts val="600"/>
              </a:spcBef>
            </a:pPr>
            <a:r>
              <a:rPr lang="en-US" dirty="0"/>
              <a:t>Security stations at key main entrances including the ED, loading dock, and drive through</a:t>
            </a:r>
          </a:p>
          <a:p>
            <a:pPr lvl="1">
              <a:lnSpc>
                <a:spcPct val="100000"/>
              </a:lnSpc>
              <a:spcBef>
                <a:spcPts val="600"/>
              </a:spcBef>
            </a:pPr>
            <a:r>
              <a:rPr lang="en-US" dirty="0"/>
              <a:t>Staff Duress buttons on </a:t>
            </a:r>
            <a:r>
              <a:rPr lang="en-US" dirty="0" err="1"/>
              <a:t>Aeroscout</a:t>
            </a:r>
            <a:r>
              <a:rPr lang="en-US" dirty="0"/>
              <a:t> RFID </a:t>
            </a:r>
            <a:br>
              <a:rPr lang="en-US" dirty="0"/>
            </a:br>
            <a:r>
              <a:rPr lang="en-US" dirty="0"/>
              <a:t>tags worn by staff</a:t>
            </a:r>
          </a:p>
          <a:p>
            <a:pPr lvl="1">
              <a:lnSpc>
                <a:spcPct val="100000"/>
              </a:lnSpc>
              <a:spcBef>
                <a:spcPts val="600"/>
              </a:spcBef>
            </a:pPr>
            <a:r>
              <a:rPr lang="en-US" b="0" dirty="0"/>
              <a:t>HUGS Infant Security and patient elopement</a:t>
            </a:r>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2556" y="3818254"/>
            <a:ext cx="4153687" cy="2986108"/>
          </a:xfrm>
          <a:prstGeom prst="rect">
            <a:avLst/>
          </a:prstGeom>
        </p:spPr>
      </p:pic>
      <p:sp>
        <p:nvSpPr>
          <p:cNvPr id="8" name="Isosceles Triangle 7"/>
          <p:cNvSpPr/>
          <p:nvPr/>
        </p:nvSpPr>
        <p:spPr>
          <a:xfrm rot="8634285">
            <a:off x="10181925" y="1698441"/>
            <a:ext cx="1695888" cy="298007"/>
          </a:xfrm>
          <a:custGeom>
            <a:avLst/>
            <a:gdLst>
              <a:gd name="connsiteX0" fmla="*/ 0 w 383197"/>
              <a:gd name="connsiteY0" fmla="*/ 1042245 h 1042245"/>
              <a:gd name="connsiteX1" fmla="*/ 191599 w 383197"/>
              <a:gd name="connsiteY1" fmla="*/ 0 h 1042245"/>
              <a:gd name="connsiteX2" fmla="*/ 383197 w 383197"/>
              <a:gd name="connsiteY2" fmla="*/ 1042245 h 1042245"/>
              <a:gd name="connsiteX3" fmla="*/ 0 w 383197"/>
              <a:gd name="connsiteY3" fmla="*/ 1042245 h 1042245"/>
              <a:gd name="connsiteX0" fmla="*/ 0 w 321563"/>
              <a:gd name="connsiteY0" fmla="*/ 814940 h 1042245"/>
              <a:gd name="connsiteX1" fmla="*/ 129965 w 321563"/>
              <a:gd name="connsiteY1" fmla="*/ 0 h 1042245"/>
              <a:gd name="connsiteX2" fmla="*/ 321563 w 321563"/>
              <a:gd name="connsiteY2" fmla="*/ 1042245 h 1042245"/>
              <a:gd name="connsiteX3" fmla="*/ 0 w 321563"/>
              <a:gd name="connsiteY3" fmla="*/ 814940 h 1042245"/>
              <a:gd name="connsiteX0" fmla="*/ 0 w 1108407"/>
              <a:gd name="connsiteY0" fmla="*/ 814940 h 1363994"/>
              <a:gd name="connsiteX1" fmla="*/ 129965 w 1108407"/>
              <a:gd name="connsiteY1" fmla="*/ 0 h 1363994"/>
              <a:gd name="connsiteX2" fmla="*/ 1108407 w 1108407"/>
              <a:gd name="connsiteY2" fmla="*/ 1363994 h 1363994"/>
              <a:gd name="connsiteX3" fmla="*/ 0 w 1108407"/>
              <a:gd name="connsiteY3" fmla="*/ 814940 h 1363994"/>
              <a:gd name="connsiteX0" fmla="*/ 300798 w 978442"/>
              <a:gd name="connsiteY0" fmla="*/ 1012371 h 1363994"/>
              <a:gd name="connsiteX1" fmla="*/ 0 w 978442"/>
              <a:gd name="connsiteY1" fmla="*/ 0 h 1363994"/>
              <a:gd name="connsiteX2" fmla="*/ 978442 w 978442"/>
              <a:gd name="connsiteY2" fmla="*/ 1363994 h 1363994"/>
              <a:gd name="connsiteX3" fmla="*/ 300798 w 978442"/>
              <a:gd name="connsiteY3" fmla="*/ 1012371 h 1363994"/>
              <a:gd name="connsiteX0" fmla="*/ 439214 w 1116858"/>
              <a:gd name="connsiteY0" fmla="*/ 1055244 h 1406867"/>
              <a:gd name="connsiteX1" fmla="*/ 0 w 1116858"/>
              <a:gd name="connsiteY1" fmla="*/ 0 h 1406867"/>
              <a:gd name="connsiteX2" fmla="*/ 1116858 w 1116858"/>
              <a:gd name="connsiteY2" fmla="*/ 1406867 h 1406867"/>
              <a:gd name="connsiteX3" fmla="*/ 439214 w 1116858"/>
              <a:gd name="connsiteY3" fmla="*/ 1055244 h 1406867"/>
              <a:gd name="connsiteX0" fmla="*/ 0 w 1311605"/>
              <a:gd name="connsiteY0" fmla="*/ 746650 h 1406867"/>
              <a:gd name="connsiteX1" fmla="*/ 194747 w 1311605"/>
              <a:gd name="connsiteY1" fmla="*/ 0 h 1406867"/>
              <a:gd name="connsiteX2" fmla="*/ 1311605 w 1311605"/>
              <a:gd name="connsiteY2" fmla="*/ 1406867 h 1406867"/>
              <a:gd name="connsiteX3" fmla="*/ 0 w 1311605"/>
              <a:gd name="connsiteY3" fmla="*/ 746650 h 1406867"/>
              <a:gd name="connsiteX0" fmla="*/ 0 w 706837"/>
              <a:gd name="connsiteY0" fmla="*/ 746650 h 1063473"/>
              <a:gd name="connsiteX1" fmla="*/ 194747 w 706837"/>
              <a:gd name="connsiteY1" fmla="*/ 0 h 1063473"/>
              <a:gd name="connsiteX2" fmla="*/ 706837 w 706837"/>
              <a:gd name="connsiteY2" fmla="*/ 1063473 h 1063473"/>
              <a:gd name="connsiteX3" fmla="*/ 0 w 706837"/>
              <a:gd name="connsiteY3" fmla="*/ 746650 h 1063473"/>
              <a:gd name="connsiteX0" fmla="*/ 92255 w 512090"/>
              <a:gd name="connsiteY0" fmla="*/ 861849 h 1063473"/>
              <a:gd name="connsiteX1" fmla="*/ 0 w 512090"/>
              <a:gd name="connsiteY1" fmla="*/ 0 h 1063473"/>
              <a:gd name="connsiteX2" fmla="*/ 512090 w 512090"/>
              <a:gd name="connsiteY2" fmla="*/ 1063473 h 1063473"/>
              <a:gd name="connsiteX3" fmla="*/ 92255 w 512090"/>
              <a:gd name="connsiteY3" fmla="*/ 861849 h 1063473"/>
              <a:gd name="connsiteX0" fmla="*/ 428156 w 847991"/>
              <a:gd name="connsiteY0" fmla="*/ 1405190 h 1606814"/>
              <a:gd name="connsiteX1" fmla="*/ 0 w 847991"/>
              <a:gd name="connsiteY1" fmla="*/ 0 h 1606814"/>
              <a:gd name="connsiteX2" fmla="*/ 847991 w 847991"/>
              <a:gd name="connsiteY2" fmla="*/ 1606814 h 1606814"/>
              <a:gd name="connsiteX3" fmla="*/ 428156 w 847991"/>
              <a:gd name="connsiteY3" fmla="*/ 1405190 h 1606814"/>
              <a:gd name="connsiteX0" fmla="*/ 316048 w 847991"/>
              <a:gd name="connsiteY0" fmla="*/ 1056554 h 1606814"/>
              <a:gd name="connsiteX1" fmla="*/ 0 w 847991"/>
              <a:gd name="connsiteY1" fmla="*/ 0 h 1606814"/>
              <a:gd name="connsiteX2" fmla="*/ 847991 w 847991"/>
              <a:gd name="connsiteY2" fmla="*/ 1606814 h 1606814"/>
              <a:gd name="connsiteX3" fmla="*/ 316048 w 847991"/>
              <a:gd name="connsiteY3" fmla="*/ 1056554 h 1606814"/>
              <a:gd name="connsiteX0" fmla="*/ 316048 w 750874"/>
              <a:gd name="connsiteY0" fmla="*/ 1056554 h 1277727"/>
              <a:gd name="connsiteX1" fmla="*/ 0 w 750874"/>
              <a:gd name="connsiteY1" fmla="*/ 0 h 1277727"/>
              <a:gd name="connsiteX2" fmla="*/ 750874 w 750874"/>
              <a:gd name="connsiteY2" fmla="*/ 1277727 h 1277727"/>
              <a:gd name="connsiteX3" fmla="*/ 316048 w 750874"/>
              <a:gd name="connsiteY3" fmla="*/ 1056554 h 1277727"/>
              <a:gd name="connsiteX0" fmla="*/ 89507 w 524333"/>
              <a:gd name="connsiteY0" fmla="*/ 1225024 h 1446197"/>
              <a:gd name="connsiteX1" fmla="*/ 0 w 524333"/>
              <a:gd name="connsiteY1" fmla="*/ 0 h 1446197"/>
              <a:gd name="connsiteX2" fmla="*/ 524333 w 524333"/>
              <a:gd name="connsiteY2" fmla="*/ 1446197 h 1446197"/>
              <a:gd name="connsiteX3" fmla="*/ 89507 w 524333"/>
              <a:gd name="connsiteY3" fmla="*/ 1225024 h 1446197"/>
              <a:gd name="connsiteX0" fmla="*/ 0 w 434826"/>
              <a:gd name="connsiteY0" fmla="*/ 1132466 h 1353639"/>
              <a:gd name="connsiteX1" fmla="*/ 185477 w 434826"/>
              <a:gd name="connsiteY1" fmla="*/ 0 h 1353639"/>
              <a:gd name="connsiteX2" fmla="*/ 434826 w 434826"/>
              <a:gd name="connsiteY2" fmla="*/ 1353639 h 1353639"/>
              <a:gd name="connsiteX3" fmla="*/ 0 w 434826"/>
              <a:gd name="connsiteY3" fmla="*/ 1132466 h 1353639"/>
              <a:gd name="connsiteX0" fmla="*/ 0 w 847411"/>
              <a:gd name="connsiteY0" fmla="*/ 1132466 h 1502855"/>
              <a:gd name="connsiteX1" fmla="*/ 185477 w 847411"/>
              <a:gd name="connsiteY1" fmla="*/ 0 h 1502855"/>
              <a:gd name="connsiteX2" fmla="*/ 847411 w 847411"/>
              <a:gd name="connsiteY2" fmla="*/ 1502855 h 1502855"/>
              <a:gd name="connsiteX3" fmla="*/ 0 w 847411"/>
              <a:gd name="connsiteY3" fmla="*/ 1132466 h 1502855"/>
              <a:gd name="connsiteX0" fmla="*/ 323201 w 661934"/>
              <a:gd name="connsiteY0" fmla="*/ 1338780 h 1502855"/>
              <a:gd name="connsiteX1" fmla="*/ 0 w 661934"/>
              <a:gd name="connsiteY1" fmla="*/ 0 h 1502855"/>
              <a:gd name="connsiteX2" fmla="*/ 661934 w 661934"/>
              <a:gd name="connsiteY2" fmla="*/ 1502855 h 1502855"/>
              <a:gd name="connsiteX3" fmla="*/ 323201 w 661934"/>
              <a:gd name="connsiteY3" fmla="*/ 1338780 h 1502855"/>
              <a:gd name="connsiteX0" fmla="*/ 135301 w 661934"/>
              <a:gd name="connsiteY0" fmla="*/ 1236992 h 1502855"/>
              <a:gd name="connsiteX1" fmla="*/ 0 w 661934"/>
              <a:gd name="connsiteY1" fmla="*/ 0 h 1502855"/>
              <a:gd name="connsiteX2" fmla="*/ 661934 w 661934"/>
              <a:gd name="connsiteY2" fmla="*/ 1502855 h 1502855"/>
              <a:gd name="connsiteX3" fmla="*/ 135301 w 661934"/>
              <a:gd name="connsiteY3" fmla="*/ 1236992 h 1502855"/>
              <a:gd name="connsiteX0" fmla="*/ 135301 w 720357"/>
              <a:gd name="connsiteY0" fmla="*/ 1236992 h 1531294"/>
              <a:gd name="connsiteX1" fmla="*/ 0 w 720357"/>
              <a:gd name="connsiteY1" fmla="*/ 0 h 1531294"/>
              <a:gd name="connsiteX2" fmla="*/ 720357 w 720357"/>
              <a:gd name="connsiteY2" fmla="*/ 1531294 h 1531294"/>
              <a:gd name="connsiteX3" fmla="*/ 135301 w 720357"/>
              <a:gd name="connsiteY3" fmla="*/ 1236992 h 1531294"/>
              <a:gd name="connsiteX0" fmla="*/ 214921 w 720357"/>
              <a:gd name="connsiteY0" fmla="*/ 1306721 h 1531294"/>
              <a:gd name="connsiteX1" fmla="*/ 0 w 720357"/>
              <a:gd name="connsiteY1" fmla="*/ 0 h 1531294"/>
              <a:gd name="connsiteX2" fmla="*/ 720357 w 720357"/>
              <a:gd name="connsiteY2" fmla="*/ 1531294 h 1531294"/>
              <a:gd name="connsiteX3" fmla="*/ 214921 w 720357"/>
              <a:gd name="connsiteY3" fmla="*/ 1306721 h 1531294"/>
              <a:gd name="connsiteX0" fmla="*/ 192841 w 698277"/>
              <a:gd name="connsiteY0" fmla="*/ 1182410 h 1406983"/>
              <a:gd name="connsiteX1" fmla="*/ 0 w 698277"/>
              <a:gd name="connsiteY1" fmla="*/ 0 h 1406983"/>
              <a:gd name="connsiteX2" fmla="*/ 698277 w 698277"/>
              <a:gd name="connsiteY2" fmla="*/ 1406983 h 1406983"/>
              <a:gd name="connsiteX3" fmla="*/ 192841 w 698277"/>
              <a:gd name="connsiteY3" fmla="*/ 1182410 h 1406983"/>
              <a:gd name="connsiteX0" fmla="*/ 338789 w 698277"/>
              <a:gd name="connsiteY0" fmla="*/ 1243130 h 1406983"/>
              <a:gd name="connsiteX1" fmla="*/ 0 w 698277"/>
              <a:gd name="connsiteY1" fmla="*/ 0 h 1406983"/>
              <a:gd name="connsiteX2" fmla="*/ 698277 w 698277"/>
              <a:gd name="connsiteY2" fmla="*/ 1406983 h 1406983"/>
              <a:gd name="connsiteX3" fmla="*/ 338789 w 698277"/>
              <a:gd name="connsiteY3" fmla="*/ 1243130 h 1406983"/>
              <a:gd name="connsiteX0" fmla="*/ 0 w 1130009"/>
              <a:gd name="connsiteY0" fmla="*/ 115992 h 279845"/>
              <a:gd name="connsiteX1" fmla="*/ 1130009 w 1130009"/>
              <a:gd name="connsiteY1" fmla="*/ 0 h 279845"/>
              <a:gd name="connsiteX2" fmla="*/ 359488 w 1130009"/>
              <a:gd name="connsiteY2" fmla="*/ 279845 h 279845"/>
              <a:gd name="connsiteX3" fmla="*/ 0 w 1130009"/>
              <a:gd name="connsiteY3" fmla="*/ 115992 h 279845"/>
              <a:gd name="connsiteX0" fmla="*/ 0 w 1105558"/>
              <a:gd name="connsiteY0" fmla="*/ 0 h 163853"/>
              <a:gd name="connsiteX1" fmla="*/ 1105558 w 1105558"/>
              <a:gd name="connsiteY1" fmla="*/ 45651 h 163853"/>
              <a:gd name="connsiteX2" fmla="*/ 359488 w 1105558"/>
              <a:gd name="connsiteY2" fmla="*/ 163853 h 163853"/>
              <a:gd name="connsiteX3" fmla="*/ 0 w 1105558"/>
              <a:gd name="connsiteY3" fmla="*/ 0 h 163853"/>
            </a:gdLst>
            <a:ahLst/>
            <a:cxnLst>
              <a:cxn ang="0">
                <a:pos x="connsiteX0" y="connsiteY0"/>
              </a:cxn>
              <a:cxn ang="0">
                <a:pos x="connsiteX1" y="connsiteY1"/>
              </a:cxn>
              <a:cxn ang="0">
                <a:pos x="connsiteX2" y="connsiteY2"/>
              </a:cxn>
              <a:cxn ang="0">
                <a:pos x="connsiteX3" y="connsiteY3"/>
              </a:cxn>
            </a:cxnLst>
            <a:rect l="l" t="t" r="r" b="b"/>
            <a:pathLst>
              <a:path w="1105558" h="163853">
                <a:moveTo>
                  <a:pt x="0" y="0"/>
                </a:moveTo>
                <a:lnTo>
                  <a:pt x="1105558" y="45651"/>
                </a:lnTo>
                <a:lnTo>
                  <a:pt x="359488" y="16385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TextBox 6"/>
          <p:cNvSpPr txBox="1"/>
          <p:nvPr/>
        </p:nvSpPr>
        <p:spPr>
          <a:xfrm>
            <a:off x="10413847" y="1134481"/>
            <a:ext cx="1656583" cy="707886"/>
          </a:xfrm>
          <a:prstGeom prst="rect">
            <a:avLst/>
          </a:prstGeom>
          <a:solidFill>
            <a:schemeClr val="tx1">
              <a:lumMod val="75000"/>
              <a:lumOff val="25000"/>
            </a:schemeClr>
          </a:solidFill>
        </p:spPr>
        <p:txBody>
          <a:bodyPr wrap="square" rtlCol="0">
            <a:spAutoFit/>
          </a:bodyPr>
          <a:lstStyle/>
          <a:p>
            <a:pPr algn="ctr"/>
            <a:r>
              <a:rPr lang="en-US" sz="2000" dirty="0">
                <a:solidFill>
                  <a:schemeClr val="bg1"/>
                </a:solidFill>
              </a:rPr>
              <a:t>Security </a:t>
            </a:r>
            <a:r>
              <a:rPr lang="en-US" sz="2000" dirty="0" smtClean="0">
                <a:solidFill>
                  <a:schemeClr val="bg1"/>
                </a:solidFill>
              </a:rPr>
              <a:t>Desk</a:t>
            </a:r>
          </a:p>
          <a:p>
            <a:pPr algn="ctr"/>
            <a:r>
              <a:rPr lang="en-US" sz="2000" dirty="0" smtClean="0">
                <a:solidFill>
                  <a:schemeClr val="bg1"/>
                </a:solidFill>
              </a:rPr>
              <a:t>2</a:t>
            </a:r>
            <a:r>
              <a:rPr lang="en-US" sz="2000" baseline="30000" dirty="0" smtClean="0">
                <a:solidFill>
                  <a:schemeClr val="bg1"/>
                </a:solidFill>
              </a:rPr>
              <a:t>nd</a:t>
            </a:r>
            <a:r>
              <a:rPr lang="en-US" sz="2000" dirty="0" smtClean="0">
                <a:solidFill>
                  <a:schemeClr val="bg1"/>
                </a:solidFill>
              </a:rPr>
              <a:t> Floor</a:t>
            </a:r>
            <a:endParaRPr lang="en-US" sz="2000" dirty="0">
              <a:solidFill>
                <a:schemeClr val="bg1"/>
              </a:solidFill>
            </a:endParaRPr>
          </a:p>
        </p:txBody>
      </p:sp>
      <p:sp>
        <p:nvSpPr>
          <p:cNvPr id="13" name="Isosceles Triangle 7"/>
          <p:cNvSpPr/>
          <p:nvPr/>
        </p:nvSpPr>
        <p:spPr>
          <a:xfrm rot="18891197">
            <a:off x="7133940" y="5112274"/>
            <a:ext cx="1156849" cy="356501"/>
          </a:xfrm>
          <a:custGeom>
            <a:avLst/>
            <a:gdLst>
              <a:gd name="connsiteX0" fmla="*/ 0 w 383197"/>
              <a:gd name="connsiteY0" fmla="*/ 1042245 h 1042245"/>
              <a:gd name="connsiteX1" fmla="*/ 191599 w 383197"/>
              <a:gd name="connsiteY1" fmla="*/ 0 h 1042245"/>
              <a:gd name="connsiteX2" fmla="*/ 383197 w 383197"/>
              <a:gd name="connsiteY2" fmla="*/ 1042245 h 1042245"/>
              <a:gd name="connsiteX3" fmla="*/ 0 w 383197"/>
              <a:gd name="connsiteY3" fmla="*/ 1042245 h 1042245"/>
              <a:gd name="connsiteX0" fmla="*/ 0 w 321563"/>
              <a:gd name="connsiteY0" fmla="*/ 814940 h 1042245"/>
              <a:gd name="connsiteX1" fmla="*/ 129965 w 321563"/>
              <a:gd name="connsiteY1" fmla="*/ 0 h 1042245"/>
              <a:gd name="connsiteX2" fmla="*/ 321563 w 321563"/>
              <a:gd name="connsiteY2" fmla="*/ 1042245 h 1042245"/>
              <a:gd name="connsiteX3" fmla="*/ 0 w 321563"/>
              <a:gd name="connsiteY3" fmla="*/ 814940 h 1042245"/>
              <a:gd name="connsiteX0" fmla="*/ 0 w 1108407"/>
              <a:gd name="connsiteY0" fmla="*/ 814940 h 1363994"/>
              <a:gd name="connsiteX1" fmla="*/ 129965 w 1108407"/>
              <a:gd name="connsiteY1" fmla="*/ 0 h 1363994"/>
              <a:gd name="connsiteX2" fmla="*/ 1108407 w 1108407"/>
              <a:gd name="connsiteY2" fmla="*/ 1363994 h 1363994"/>
              <a:gd name="connsiteX3" fmla="*/ 0 w 1108407"/>
              <a:gd name="connsiteY3" fmla="*/ 814940 h 1363994"/>
              <a:gd name="connsiteX0" fmla="*/ 300798 w 978442"/>
              <a:gd name="connsiteY0" fmla="*/ 1012371 h 1363994"/>
              <a:gd name="connsiteX1" fmla="*/ 0 w 978442"/>
              <a:gd name="connsiteY1" fmla="*/ 0 h 1363994"/>
              <a:gd name="connsiteX2" fmla="*/ 978442 w 978442"/>
              <a:gd name="connsiteY2" fmla="*/ 1363994 h 1363994"/>
              <a:gd name="connsiteX3" fmla="*/ 300798 w 978442"/>
              <a:gd name="connsiteY3" fmla="*/ 1012371 h 1363994"/>
              <a:gd name="connsiteX0" fmla="*/ 439214 w 1116858"/>
              <a:gd name="connsiteY0" fmla="*/ 1055244 h 1406867"/>
              <a:gd name="connsiteX1" fmla="*/ 0 w 1116858"/>
              <a:gd name="connsiteY1" fmla="*/ 0 h 1406867"/>
              <a:gd name="connsiteX2" fmla="*/ 1116858 w 1116858"/>
              <a:gd name="connsiteY2" fmla="*/ 1406867 h 1406867"/>
              <a:gd name="connsiteX3" fmla="*/ 439214 w 1116858"/>
              <a:gd name="connsiteY3" fmla="*/ 1055244 h 1406867"/>
              <a:gd name="connsiteX0" fmla="*/ 0 w 1311605"/>
              <a:gd name="connsiteY0" fmla="*/ 746650 h 1406867"/>
              <a:gd name="connsiteX1" fmla="*/ 194747 w 1311605"/>
              <a:gd name="connsiteY1" fmla="*/ 0 h 1406867"/>
              <a:gd name="connsiteX2" fmla="*/ 1311605 w 1311605"/>
              <a:gd name="connsiteY2" fmla="*/ 1406867 h 1406867"/>
              <a:gd name="connsiteX3" fmla="*/ 0 w 1311605"/>
              <a:gd name="connsiteY3" fmla="*/ 746650 h 1406867"/>
              <a:gd name="connsiteX0" fmla="*/ 0 w 706837"/>
              <a:gd name="connsiteY0" fmla="*/ 746650 h 1063473"/>
              <a:gd name="connsiteX1" fmla="*/ 194747 w 706837"/>
              <a:gd name="connsiteY1" fmla="*/ 0 h 1063473"/>
              <a:gd name="connsiteX2" fmla="*/ 706837 w 706837"/>
              <a:gd name="connsiteY2" fmla="*/ 1063473 h 1063473"/>
              <a:gd name="connsiteX3" fmla="*/ 0 w 706837"/>
              <a:gd name="connsiteY3" fmla="*/ 746650 h 1063473"/>
              <a:gd name="connsiteX0" fmla="*/ 92255 w 512090"/>
              <a:gd name="connsiteY0" fmla="*/ 861849 h 1063473"/>
              <a:gd name="connsiteX1" fmla="*/ 0 w 512090"/>
              <a:gd name="connsiteY1" fmla="*/ 0 h 1063473"/>
              <a:gd name="connsiteX2" fmla="*/ 512090 w 512090"/>
              <a:gd name="connsiteY2" fmla="*/ 1063473 h 1063473"/>
              <a:gd name="connsiteX3" fmla="*/ 92255 w 512090"/>
              <a:gd name="connsiteY3" fmla="*/ 861849 h 1063473"/>
              <a:gd name="connsiteX0" fmla="*/ 428156 w 847991"/>
              <a:gd name="connsiteY0" fmla="*/ 1405190 h 1606814"/>
              <a:gd name="connsiteX1" fmla="*/ 0 w 847991"/>
              <a:gd name="connsiteY1" fmla="*/ 0 h 1606814"/>
              <a:gd name="connsiteX2" fmla="*/ 847991 w 847991"/>
              <a:gd name="connsiteY2" fmla="*/ 1606814 h 1606814"/>
              <a:gd name="connsiteX3" fmla="*/ 428156 w 847991"/>
              <a:gd name="connsiteY3" fmla="*/ 1405190 h 1606814"/>
              <a:gd name="connsiteX0" fmla="*/ 316048 w 847991"/>
              <a:gd name="connsiteY0" fmla="*/ 1056554 h 1606814"/>
              <a:gd name="connsiteX1" fmla="*/ 0 w 847991"/>
              <a:gd name="connsiteY1" fmla="*/ 0 h 1606814"/>
              <a:gd name="connsiteX2" fmla="*/ 847991 w 847991"/>
              <a:gd name="connsiteY2" fmla="*/ 1606814 h 1606814"/>
              <a:gd name="connsiteX3" fmla="*/ 316048 w 847991"/>
              <a:gd name="connsiteY3" fmla="*/ 1056554 h 1606814"/>
              <a:gd name="connsiteX0" fmla="*/ 316048 w 750874"/>
              <a:gd name="connsiteY0" fmla="*/ 1056554 h 1277727"/>
              <a:gd name="connsiteX1" fmla="*/ 0 w 750874"/>
              <a:gd name="connsiteY1" fmla="*/ 0 h 1277727"/>
              <a:gd name="connsiteX2" fmla="*/ 750874 w 750874"/>
              <a:gd name="connsiteY2" fmla="*/ 1277727 h 1277727"/>
              <a:gd name="connsiteX3" fmla="*/ 316048 w 750874"/>
              <a:gd name="connsiteY3" fmla="*/ 1056554 h 1277727"/>
              <a:gd name="connsiteX0" fmla="*/ 89507 w 524333"/>
              <a:gd name="connsiteY0" fmla="*/ 1225024 h 1446197"/>
              <a:gd name="connsiteX1" fmla="*/ 0 w 524333"/>
              <a:gd name="connsiteY1" fmla="*/ 0 h 1446197"/>
              <a:gd name="connsiteX2" fmla="*/ 524333 w 524333"/>
              <a:gd name="connsiteY2" fmla="*/ 1446197 h 1446197"/>
              <a:gd name="connsiteX3" fmla="*/ 89507 w 524333"/>
              <a:gd name="connsiteY3" fmla="*/ 1225024 h 1446197"/>
              <a:gd name="connsiteX0" fmla="*/ 0 w 434826"/>
              <a:gd name="connsiteY0" fmla="*/ 1132466 h 1353639"/>
              <a:gd name="connsiteX1" fmla="*/ 185477 w 434826"/>
              <a:gd name="connsiteY1" fmla="*/ 0 h 1353639"/>
              <a:gd name="connsiteX2" fmla="*/ 434826 w 434826"/>
              <a:gd name="connsiteY2" fmla="*/ 1353639 h 1353639"/>
              <a:gd name="connsiteX3" fmla="*/ 0 w 434826"/>
              <a:gd name="connsiteY3" fmla="*/ 1132466 h 1353639"/>
              <a:gd name="connsiteX0" fmla="*/ 0 w 847411"/>
              <a:gd name="connsiteY0" fmla="*/ 1132466 h 1502855"/>
              <a:gd name="connsiteX1" fmla="*/ 185477 w 847411"/>
              <a:gd name="connsiteY1" fmla="*/ 0 h 1502855"/>
              <a:gd name="connsiteX2" fmla="*/ 847411 w 847411"/>
              <a:gd name="connsiteY2" fmla="*/ 1502855 h 1502855"/>
              <a:gd name="connsiteX3" fmla="*/ 0 w 847411"/>
              <a:gd name="connsiteY3" fmla="*/ 1132466 h 1502855"/>
              <a:gd name="connsiteX0" fmla="*/ 323201 w 661934"/>
              <a:gd name="connsiteY0" fmla="*/ 1338780 h 1502855"/>
              <a:gd name="connsiteX1" fmla="*/ 0 w 661934"/>
              <a:gd name="connsiteY1" fmla="*/ 0 h 1502855"/>
              <a:gd name="connsiteX2" fmla="*/ 661934 w 661934"/>
              <a:gd name="connsiteY2" fmla="*/ 1502855 h 1502855"/>
              <a:gd name="connsiteX3" fmla="*/ 323201 w 661934"/>
              <a:gd name="connsiteY3" fmla="*/ 1338780 h 1502855"/>
              <a:gd name="connsiteX0" fmla="*/ 135301 w 661934"/>
              <a:gd name="connsiteY0" fmla="*/ 1236992 h 1502855"/>
              <a:gd name="connsiteX1" fmla="*/ 0 w 661934"/>
              <a:gd name="connsiteY1" fmla="*/ 0 h 1502855"/>
              <a:gd name="connsiteX2" fmla="*/ 661934 w 661934"/>
              <a:gd name="connsiteY2" fmla="*/ 1502855 h 1502855"/>
              <a:gd name="connsiteX3" fmla="*/ 135301 w 661934"/>
              <a:gd name="connsiteY3" fmla="*/ 1236992 h 1502855"/>
              <a:gd name="connsiteX0" fmla="*/ 135301 w 720357"/>
              <a:gd name="connsiteY0" fmla="*/ 1236992 h 1531294"/>
              <a:gd name="connsiteX1" fmla="*/ 0 w 720357"/>
              <a:gd name="connsiteY1" fmla="*/ 0 h 1531294"/>
              <a:gd name="connsiteX2" fmla="*/ 720357 w 720357"/>
              <a:gd name="connsiteY2" fmla="*/ 1531294 h 1531294"/>
              <a:gd name="connsiteX3" fmla="*/ 135301 w 720357"/>
              <a:gd name="connsiteY3" fmla="*/ 1236992 h 1531294"/>
              <a:gd name="connsiteX0" fmla="*/ 214921 w 720357"/>
              <a:gd name="connsiteY0" fmla="*/ 1306721 h 1531294"/>
              <a:gd name="connsiteX1" fmla="*/ 0 w 720357"/>
              <a:gd name="connsiteY1" fmla="*/ 0 h 1531294"/>
              <a:gd name="connsiteX2" fmla="*/ 720357 w 720357"/>
              <a:gd name="connsiteY2" fmla="*/ 1531294 h 1531294"/>
              <a:gd name="connsiteX3" fmla="*/ 214921 w 720357"/>
              <a:gd name="connsiteY3" fmla="*/ 1306721 h 1531294"/>
              <a:gd name="connsiteX0" fmla="*/ 192841 w 698277"/>
              <a:gd name="connsiteY0" fmla="*/ 1182410 h 1406983"/>
              <a:gd name="connsiteX1" fmla="*/ 0 w 698277"/>
              <a:gd name="connsiteY1" fmla="*/ 0 h 1406983"/>
              <a:gd name="connsiteX2" fmla="*/ 698277 w 698277"/>
              <a:gd name="connsiteY2" fmla="*/ 1406983 h 1406983"/>
              <a:gd name="connsiteX3" fmla="*/ 192841 w 698277"/>
              <a:gd name="connsiteY3" fmla="*/ 1182410 h 1406983"/>
              <a:gd name="connsiteX0" fmla="*/ 338789 w 698277"/>
              <a:gd name="connsiteY0" fmla="*/ 1243130 h 1406983"/>
              <a:gd name="connsiteX1" fmla="*/ 0 w 698277"/>
              <a:gd name="connsiteY1" fmla="*/ 0 h 1406983"/>
              <a:gd name="connsiteX2" fmla="*/ 698277 w 698277"/>
              <a:gd name="connsiteY2" fmla="*/ 1406983 h 1406983"/>
              <a:gd name="connsiteX3" fmla="*/ 338789 w 698277"/>
              <a:gd name="connsiteY3" fmla="*/ 1243130 h 1406983"/>
              <a:gd name="connsiteX0" fmla="*/ 0 w 1130009"/>
              <a:gd name="connsiteY0" fmla="*/ 115992 h 279845"/>
              <a:gd name="connsiteX1" fmla="*/ 1130009 w 1130009"/>
              <a:gd name="connsiteY1" fmla="*/ 0 h 279845"/>
              <a:gd name="connsiteX2" fmla="*/ 359488 w 1130009"/>
              <a:gd name="connsiteY2" fmla="*/ 279845 h 279845"/>
              <a:gd name="connsiteX3" fmla="*/ 0 w 1130009"/>
              <a:gd name="connsiteY3" fmla="*/ 115992 h 279845"/>
              <a:gd name="connsiteX0" fmla="*/ 0 w 1105558"/>
              <a:gd name="connsiteY0" fmla="*/ 0 h 163853"/>
              <a:gd name="connsiteX1" fmla="*/ 1105558 w 1105558"/>
              <a:gd name="connsiteY1" fmla="*/ 45651 h 163853"/>
              <a:gd name="connsiteX2" fmla="*/ 359488 w 1105558"/>
              <a:gd name="connsiteY2" fmla="*/ 163853 h 163853"/>
              <a:gd name="connsiteX3" fmla="*/ 0 w 1105558"/>
              <a:gd name="connsiteY3" fmla="*/ 0 h 163853"/>
            </a:gdLst>
            <a:ahLst/>
            <a:cxnLst>
              <a:cxn ang="0">
                <a:pos x="connsiteX0" y="connsiteY0"/>
              </a:cxn>
              <a:cxn ang="0">
                <a:pos x="connsiteX1" y="connsiteY1"/>
              </a:cxn>
              <a:cxn ang="0">
                <a:pos x="connsiteX2" y="connsiteY2"/>
              </a:cxn>
              <a:cxn ang="0">
                <a:pos x="connsiteX3" y="connsiteY3"/>
              </a:cxn>
            </a:cxnLst>
            <a:rect l="l" t="t" r="r" b="b"/>
            <a:pathLst>
              <a:path w="1105558" h="163853">
                <a:moveTo>
                  <a:pt x="0" y="0"/>
                </a:moveTo>
                <a:lnTo>
                  <a:pt x="1105558" y="45651"/>
                </a:lnTo>
                <a:lnTo>
                  <a:pt x="359488" y="16385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TextBox 13"/>
          <p:cNvSpPr txBox="1"/>
          <p:nvPr/>
        </p:nvSpPr>
        <p:spPr>
          <a:xfrm>
            <a:off x="7081527" y="5533295"/>
            <a:ext cx="1656583" cy="707886"/>
          </a:xfrm>
          <a:prstGeom prst="rect">
            <a:avLst/>
          </a:prstGeom>
          <a:solidFill>
            <a:schemeClr val="tx1">
              <a:lumMod val="75000"/>
              <a:lumOff val="25000"/>
            </a:schemeClr>
          </a:solidFill>
        </p:spPr>
        <p:txBody>
          <a:bodyPr wrap="square" rtlCol="0">
            <a:spAutoFit/>
          </a:bodyPr>
          <a:lstStyle/>
          <a:p>
            <a:pPr algn="ctr"/>
            <a:r>
              <a:rPr lang="en-US" sz="2000" dirty="0">
                <a:solidFill>
                  <a:schemeClr val="bg1"/>
                </a:solidFill>
              </a:rPr>
              <a:t>Security </a:t>
            </a:r>
            <a:r>
              <a:rPr lang="en-US" sz="2000" dirty="0" smtClean="0">
                <a:solidFill>
                  <a:schemeClr val="bg1"/>
                </a:solidFill>
              </a:rPr>
              <a:t>Desk</a:t>
            </a:r>
          </a:p>
          <a:p>
            <a:pPr algn="ctr"/>
            <a:r>
              <a:rPr lang="en-US" sz="2000" dirty="0" smtClean="0">
                <a:solidFill>
                  <a:schemeClr val="bg1"/>
                </a:solidFill>
              </a:rPr>
              <a:t>3</a:t>
            </a:r>
            <a:r>
              <a:rPr lang="en-US" sz="2000" baseline="30000" dirty="0">
                <a:solidFill>
                  <a:schemeClr val="bg1"/>
                </a:solidFill>
              </a:rPr>
              <a:t>r</a:t>
            </a:r>
            <a:r>
              <a:rPr lang="en-US" sz="2000" baseline="30000" dirty="0" smtClean="0">
                <a:solidFill>
                  <a:schemeClr val="bg1"/>
                </a:solidFill>
              </a:rPr>
              <a:t>d</a:t>
            </a:r>
            <a:r>
              <a:rPr lang="en-US" sz="2000" dirty="0" smtClean="0">
                <a:solidFill>
                  <a:schemeClr val="bg1"/>
                </a:solidFill>
              </a:rPr>
              <a:t> Floor</a:t>
            </a:r>
            <a:endParaRPr lang="en-US" sz="2000" dirty="0">
              <a:solidFill>
                <a:schemeClr val="bg1"/>
              </a:solidFill>
            </a:endParaRPr>
          </a:p>
        </p:txBody>
      </p:sp>
    </p:spTree>
    <p:extLst>
      <p:ext uri="{BB962C8B-B14F-4D97-AF65-F5344CB8AC3E}">
        <p14:creationId xmlns:p14="http://schemas.microsoft.com/office/powerpoint/2010/main" val="284596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Security Awareness</a:t>
            </a:r>
          </a:p>
        </p:txBody>
      </p:sp>
      <p:sp>
        <p:nvSpPr>
          <p:cNvPr id="5" name="Content Placeholder 4"/>
          <p:cNvSpPr>
            <a:spLocks noGrp="1"/>
          </p:cNvSpPr>
          <p:nvPr>
            <p:ph idx="1"/>
          </p:nvPr>
        </p:nvSpPr>
        <p:spPr>
          <a:xfrm>
            <a:off x="838200" y="1325562"/>
            <a:ext cx="7005810" cy="5097271"/>
          </a:xfrm>
        </p:spPr>
        <p:txBody>
          <a:bodyPr>
            <a:normAutofit/>
          </a:bodyPr>
          <a:lstStyle/>
          <a:p>
            <a:pPr marL="0" indent="0">
              <a:lnSpc>
                <a:spcPct val="100000"/>
              </a:lnSpc>
              <a:spcBef>
                <a:spcPts val="1800"/>
              </a:spcBef>
              <a:buNone/>
            </a:pPr>
            <a:r>
              <a:rPr lang="en-US" sz="3000" dirty="0"/>
              <a:t>Help Us Help You</a:t>
            </a:r>
          </a:p>
          <a:p>
            <a:r>
              <a:rPr lang="en-US" sz="2400" b="0" dirty="0"/>
              <a:t>Wear your hospital badge</a:t>
            </a:r>
          </a:p>
          <a:p>
            <a:r>
              <a:rPr lang="en-US" sz="2400" b="0" dirty="0"/>
              <a:t>Be aware of your surroundings</a:t>
            </a:r>
          </a:p>
          <a:p>
            <a:r>
              <a:rPr lang="en-US" sz="2400" b="0" dirty="0"/>
              <a:t>If you see something, say something</a:t>
            </a:r>
          </a:p>
          <a:p>
            <a:r>
              <a:rPr lang="en-US" sz="2400" b="0" dirty="0"/>
              <a:t>Dial </a:t>
            </a:r>
            <a:r>
              <a:rPr lang="en-US" sz="2400" dirty="0"/>
              <a:t>4-4444</a:t>
            </a:r>
            <a:r>
              <a:rPr lang="en-US" sz="2400" b="0" dirty="0"/>
              <a:t> for non-Code Blue emergency situations</a:t>
            </a:r>
          </a:p>
          <a:p>
            <a:r>
              <a:rPr lang="en-US" sz="2400" b="0" dirty="0"/>
              <a:t>Keep your personal property locked and secure</a:t>
            </a:r>
          </a:p>
          <a:p>
            <a:r>
              <a:rPr lang="en-US" sz="2400" b="0" dirty="0"/>
              <a:t>Pay attention to anyone who acts suspiciously </a:t>
            </a:r>
            <a:br>
              <a:rPr lang="en-US" sz="2400" b="0" dirty="0"/>
            </a:br>
            <a:r>
              <a:rPr lang="en-US" sz="2400" b="0" dirty="0"/>
              <a:t>or like they don’t belong</a:t>
            </a:r>
          </a:p>
          <a:p>
            <a:r>
              <a:rPr lang="en-US" sz="2400" b="0" dirty="0"/>
              <a:t>Make sure vendors have a vendor badge</a:t>
            </a:r>
          </a:p>
          <a:p>
            <a:r>
              <a:rPr lang="en-US" sz="2400" b="0" spc="-7" dirty="0">
                <a:cs typeface="Calibri"/>
              </a:rPr>
              <a:t>Co</a:t>
            </a:r>
            <a:r>
              <a:rPr lang="en-US" sz="2400" b="0" spc="3" dirty="0">
                <a:cs typeface="Calibri"/>
              </a:rPr>
              <a:t>nt</a:t>
            </a:r>
            <a:r>
              <a:rPr lang="en-US" sz="2400" b="0" dirty="0">
                <a:cs typeface="Calibri"/>
              </a:rPr>
              <a:t>a</a:t>
            </a:r>
            <a:r>
              <a:rPr lang="en-US" sz="2400" b="0" spc="-7" dirty="0">
                <a:cs typeface="Calibri"/>
              </a:rPr>
              <a:t>c</a:t>
            </a:r>
            <a:r>
              <a:rPr lang="en-US" sz="2400" b="0" spc="-3" dirty="0">
                <a:cs typeface="Calibri"/>
              </a:rPr>
              <a:t>t </a:t>
            </a:r>
            <a:r>
              <a:rPr lang="en-US" sz="2400" b="0" spc="-10" dirty="0">
                <a:cs typeface="Calibri"/>
              </a:rPr>
              <a:t>S</a:t>
            </a:r>
            <a:r>
              <a:rPr lang="en-US" sz="2400" b="0" spc="-7" dirty="0">
                <a:cs typeface="Calibri"/>
              </a:rPr>
              <a:t>ec</a:t>
            </a:r>
            <a:r>
              <a:rPr lang="en-US" sz="2400" b="0" spc="3" dirty="0">
                <a:cs typeface="Calibri"/>
              </a:rPr>
              <a:t>u</a:t>
            </a:r>
            <a:r>
              <a:rPr lang="en-US" sz="2400" b="0" dirty="0">
                <a:cs typeface="Calibri"/>
              </a:rPr>
              <a:t>rit</a:t>
            </a:r>
            <a:r>
              <a:rPr lang="en-US" sz="2400" b="0" spc="-7" dirty="0">
                <a:cs typeface="Calibri"/>
              </a:rPr>
              <a:t>y</a:t>
            </a:r>
            <a:r>
              <a:rPr lang="en-US" sz="2400" b="0" spc="-10" dirty="0">
                <a:cs typeface="Calibri"/>
              </a:rPr>
              <a:t> </a:t>
            </a:r>
            <a:r>
              <a:rPr lang="en-US" sz="2400" b="0" spc="3" dirty="0">
                <a:cs typeface="Calibri"/>
              </a:rPr>
              <a:t>D</a:t>
            </a:r>
            <a:r>
              <a:rPr lang="en-US" sz="2400" b="0" dirty="0">
                <a:cs typeface="Calibri"/>
              </a:rPr>
              <a:t>i</a:t>
            </a:r>
            <a:r>
              <a:rPr lang="en-US" sz="2400" b="0" spc="-3" dirty="0">
                <a:cs typeface="Calibri"/>
              </a:rPr>
              <a:t>s</a:t>
            </a:r>
            <a:r>
              <a:rPr lang="en-US" sz="2400" b="0" spc="3" dirty="0">
                <a:cs typeface="Calibri"/>
              </a:rPr>
              <a:t>p</a:t>
            </a:r>
            <a:r>
              <a:rPr lang="en-US" sz="2400" b="0" spc="-10" dirty="0">
                <a:cs typeface="Calibri"/>
              </a:rPr>
              <a:t>a</a:t>
            </a:r>
            <a:r>
              <a:rPr lang="en-US" sz="2400" b="0" dirty="0">
                <a:cs typeface="Calibri"/>
              </a:rPr>
              <a:t>t</a:t>
            </a:r>
            <a:r>
              <a:rPr lang="en-US" sz="2400" b="0" spc="-7" dirty="0">
                <a:cs typeface="Calibri"/>
              </a:rPr>
              <a:t>c</a:t>
            </a:r>
            <a:r>
              <a:rPr lang="en-US" sz="2400" b="0" dirty="0">
                <a:cs typeface="Calibri"/>
              </a:rPr>
              <a:t>h</a:t>
            </a:r>
            <a:r>
              <a:rPr lang="en-US" sz="2400" b="0" spc="7" dirty="0">
                <a:cs typeface="Calibri"/>
              </a:rPr>
              <a:t> </a:t>
            </a:r>
            <a:r>
              <a:rPr lang="en-US" sz="2400" spc="-3" dirty="0">
                <a:cs typeface="Calibri"/>
              </a:rPr>
              <a:t>x</a:t>
            </a:r>
            <a:r>
              <a:rPr lang="en-US" sz="2400" spc="-14" dirty="0">
                <a:cs typeface="Calibri"/>
              </a:rPr>
              <a:t>6</a:t>
            </a:r>
            <a:r>
              <a:rPr lang="en-US" sz="2400" spc="-7" dirty="0">
                <a:cs typeface="Calibri"/>
              </a:rPr>
              <a:t>0837</a:t>
            </a:r>
            <a:r>
              <a:rPr lang="en-US" sz="2400" b="0" spc="-3" dirty="0">
                <a:cs typeface="Calibri"/>
              </a:rPr>
              <a:t> for escort </a:t>
            </a:r>
            <a:br>
              <a:rPr lang="en-US" sz="2400" b="0" spc="-3" dirty="0">
                <a:cs typeface="Calibri"/>
              </a:rPr>
            </a:br>
            <a:r>
              <a:rPr lang="en-US" sz="2400" b="0" spc="-3" dirty="0">
                <a:cs typeface="Calibri"/>
              </a:rPr>
              <a:t>or general security concerns</a:t>
            </a:r>
            <a:endParaRPr lang="en-US" b="0" dirty="0"/>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04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Personal Identification Badge</a:t>
            </a:r>
          </a:p>
        </p:txBody>
      </p:sp>
      <p:sp>
        <p:nvSpPr>
          <p:cNvPr id="5" name="Content Placeholder 4"/>
          <p:cNvSpPr>
            <a:spLocks noGrp="1"/>
          </p:cNvSpPr>
          <p:nvPr>
            <p:ph idx="1"/>
          </p:nvPr>
        </p:nvSpPr>
        <p:spPr>
          <a:xfrm>
            <a:off x="838200" y="1325562"/>
            <a:ext cx="6135477" cy="5097271"/>
          </a:xfrm>
        </p:spPr>
        <p:txBody>
          <a:bodyPr>
            <a:normAutofit/>
          </a:bodyPr>
          <a:lstStyle/>
          <a:p>
            <a:r>
              <a:rPr lang="en-US" sz="2400" b="0" dirty="0"/>
              <a:t>Badge must be worn at all times, many doors will require badge reader to upon entry</a:t>
            </a:r>
          </a:p>
          <a:p>
            <a:r>
              <a:rPr lang="en-US" sz="2400" b="0" dirty="0"/>
              <a:t>Do not let anyone use your badge</a:t>
            </a:r>
          </a:p>
          <a:p>
            <a:r>
              <a:rPr lang="en-US" sz="2400" b="0" dirty="0"/>
              <a:t>Registry staff will be required to show registry ID before being issued a badge. These need to be return to charge nurse end of shift</a:t>
            </a:r>
          </a:p>
          <a:p>
            <a:r>
              <a:rPr lang="en-US" sz="2400" b="0" dirty="0"/>
              <a:t>Ensure no one enters behind you when badging in</a:t>
            </a:r>
          </a:p>
          <a:p>
            <a:r>
              <a:rPr lang="en-US" sz="2400" b="0" dirty="0"/>
              <a:t>If you forgot your badge, please go to the Security Office on the first floor for a temporary badge</a:t>
            </a:r>
            <a:endParaRPr lang="en-US" b="0" dirty="0"/>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6780" t="10862" r="-652" b="-1056"/>
          <a:stretch/>
        </p:blipFill>
        <p:spPr>
          <a:xfrm>
            <a:off x="8139449" y="1622738"/>
            <a:ext cx="4092732" cy="3747751"/>
          </a:xfrm>
          <a:prstGeom prst="rect">
            <a:avLst/>
          </a:prstGeom>
        </p:spPr>
      </p:pic>
    </p:spTree>
    <p:extLst>
      <p:ext uri="{BB962C8B-B14F-4D97-AF65-F5344CB8AC3E}">
        <p14:creationId xmlns:p14="http://schemas.microsoft.com/office/powerpoint/2010/main" val="199983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2280" y="611344"/>
            <a:ext cx="5131968" cy="5658324"/>
          </a:xfrm>
          <a:prstGeom prst="rect">
            <a:avLst/>
          </a:prstGeom>
        </p:spPr>
      </p:pic>
      <p:graphicFrame>
        <p:nvGraphicFramePr>
          <p:cNvPr id="2" name="Content Placeholder 1"/>
          <p:cNvGraphicFramePr>
            <a:graphicFrameLocks noGrp="1"/>
          </p:cNvGraphicFramePr>
          <p:nvPr>
            <p:ph idx="1"/>
            <p:extLst>
              <p:ext uri="{D42A27DB-BD31-4B8C-83A1-F6EECF244321}">
                <p14:modId xmlns:p14="http://schemas.microsoft.com/office/powerpoint/2010/main" val="3091000672"/>
              </p:ext>
            </p:extLst>
          </p:nvPr>
        </p:nvGraphicFramePr>
        <p:xfrm>
          <a:off x="425429" y="3892"/>
          <a:ext cx="6167634" cy="6741813"/>
        </p:xfrm>
        <a:graphic>
          <a:graphicData uri="http://schemas.openxmlformats.org/drawingml/2006/table">
            <a:tbl>
              <a:tblPr firstRow="1" bandRow="1">
                <a:tableStyleId>{073A0DAA-6AF3-43AB-8588-CEC1D06C72B9}</a:tableStyleId>
              </a:tblPr>
              <a:tblGrid>
                <a:gridCol w="2070121">
                  <a:extLst>
                    <a:ext uri="{9D8B030D-6E8A-4147-A177-3AD203B41FA5}">
                      <a16:colId xmlns:a16="http://schemas.microsoft.com/office/drawing/2014/main" xmlns="" val="20000"/>
                    </a:ext>
                  </a:extLst>
                </a:gridCol>
                <a:gridCol w="2238375">
                  <a:extLst>
                    <a:ext uri="{9D8B030D-6E8A-4147-A177-3AD203B41FA5}">
                      <a16:colId xmlns:a16="http://schemas.microsoft.com/office/drawing/2014/main" xmlns="" val="20001"/>
                    </a:ext>
                  </a:extLst>
                </a:gridCol>
                <a:gridCol w="1859138">
                  <a:extLst>
                    <a:ext uri="{9D8B030D-6E8A-4147-A177-3AD203B41FA5}">
                      <a16:colId xmlns:a16="http://schemas.microsoft.com/office/drawing/2014/main" xmlns="" val="20002"/>
                    </a:ext>
                  </a:extLst>
                </a:gridCol>
              </a:tblGrid>
              <a:tr h="389509">
                <a:tc gridSpan="3">
                  <a:txBody>
                    <a:bodyPr/>
                    <a:lstStyle/>
                    <a:p>
                      <a:r>
                        <a:rPr lang="en-US" sz="2400" b="1" dirty="0">
                          <a:solidFill>
                            <a:srgbClr val="00AAA0"/>
                          </a:solidFill>
                          <a:latin typeface="+mj-lt"/>
                        </a:rPr>
                        <a:t>Hours of Operation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solidFill>
                      <a:schemeClr val="bg1"/>
                    </a:solidFill>
                  </a:tcPr>
                </a:tc>
                <a:tc hMerge="1">
                  <a:txBody>
                    <a:bodyPr/>
                    <a:lstStyle/>
                    <a:p>
                      <a:endParaRPr lang="en-US"/>
                    </a:p>
                  </a:txBody>
                  <a:tcPr>
                    <a:solidFill>
                      <a:schemeClr val="bg1"/>
                    </a:solidFill>
                  </a:tcPr>
                </a:tc>
                <a:extLst>
                  <a:ext uri="{0D108BD9-81ED-4DB2-BD59-A6C34878D82A}">
                    <a16:rowId xmlns:a16="http://schemas.microsoft.com/office/drawing/2014/main" xmlns="" val="10000"/>
                  </a:ext>
                </a:extLst>
              </a:tr>
              <a:tr h="177655">
                <a:tc>
                  <a:txBody>
                    <a:bodyPr/>
                    <a:lstStyle/>
                    <a:p>
                      <a:r>
                        <a:rPr lang="en-US" sz="1400" b="1" kern="1200" dirty="0">
                          <a:solidFill>
                            <a:srgbClr val="00AAA0"/>
                          </a:solidFill>
                          <a:latin typeface="+mn-lt"/>
                          <a:ea typeface="+mn-ea"/>
                          <a:cs typeface="+mn-cs"/>
                        </a:rPr>
                        <a:t>Van Ness Entrance (L1)</a:t>
                      </a:r>
                      <a:endParaRPr lang="en-US" sz="1400" b="1" dirty="0">
                        <a:solidFill>
                          <a:srgbClr val="00AAA0"/>
                        </a:solidFill>
                        <a:latin typeface="+mj-lt"/>
                      </a:endParaRPr>
                    </a:p>
                  </a:txBody>
                  <a:tcPr>
                    <a:lnT w="63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7:00am–7:00pm</a:t>
                      </a:r>
                      <a:r>
                        <a:rPr lang="en-US" sz="1400" baseline="0" dirty="0"/>
                        <a:t> E</a:t>
                      </a:r>
                      <a:r>
                        <a:rPr lang="en-US" sz="1400" dirty="0"/>
                        <a:t>veryday</a:t>
                      </a:r>
                    </a:p>
                  </a:txBody>
                  <a:tcPr>
                    <a:lnT w="63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Badge after hours</a:t>
                      </a:r>
                    </a:p>
                  </a:txBody>
                  <a:tcPr>
                    <a:lnT w="6350" cap="flat" cmpd="sng" algn="ctr">
                      <a:solidFill>
                        <a:schemeClr val="tx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357995">
                <a:tc>
                  <a:txBody>
                    <a:bodyPr/>
                    <a:lstStyle/>
                    <a:p>
                      <a:r>
                        <a:rPr lang="en-US" sz="1400" b="1" kern="1200" dirty="0">
                          <a:solidFill>
                            <a:srgbClr val="00AAA0"/>
                          </a:solidFill>
                          <a:latin typeface="+mn-lt"/>
                          <a:ea typeface="+mn-ea"/>
                          <a:cs typeface="+mn-cs"/>
                        </a:rPr>
                        <a:t>Driveway (L2)</a:t>
                      </a:r>
                      <a:endParaRPr lang="en-US" sz="1400" b="1"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rtl="0" fontAlgn="base"/>
                      <a:r>
                        <a:rPr lang="en-US" sz="1400" b="0" i="0" kern="1200" dirty="0">
                          <a:solidFill>
                            <a:schemeClr val="dk1"/>
                          </a:solidFill>
                          <a:effectLst/>
                          <a:latin typeface="+mn-lt"/>
                          <a:ea typeface="+mn-ea"/>
                          <a:cs typeface="+mn-cs"/>
                        </a:rPr>
                        <a:t>5am–8pm Mon-Fri​</a:t>
                      </a:r>
                    </a:p>
                    <a:p>
                      <a:pPr rtl="0" fontAlgn="base"/>
                      <a:r>
                        <a:rPr lang="en-US" sz="1400" b="0" i="0" kern="1200" dirty="0">
                          <a:solidFill>
                            <a:schemeClr val="dk1"/>
                          </a:solidFill>
                          <a:effectLst/>
                          <a:latin typeface="+mn-lt"/>
                          <a:ea typeface="+mn-ea"/>
                          <a:cs typeface="+mn-cs"/>
                        </a:rPr>
                        <a:t>7am–7pm Sat-Sun</a:t>
                      </a:r>
                      <a:r>
                        <a:rPr lang="en-US" sz="1800" b="0" i="0" kern="1200" dirty="0">
                          <a:solidFill>
                            <a:schemeClr val="dk1"/>
                          </a:solidFill>
                          <a:effectLst/>
                          <a:latin typeface="+mn-lt"/>
                          <a:ea typeface="+mn-ea"/>
                          <a:cs typeface="+mn-cs"/>
                        </a:rPr>
                        <a:t>​</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400" dirty="0"/>
                        <a:t>Open every day</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0">
                <a:tc>
                  <a:txBody>
                    <a:bodyPr/>
                    <a:lstStyle/>
                    <a:p>
                      <a:r>
                        <a:rPr lang="en-US" sz="1400" b="1" kern="1200" dirty="0">
                          <a:solidFill>
                            <a:srgbClr val="00AAA0"/>
                          </a:solidFill>
                          <a:latin typeface="+mn-lt"/>
                          <a:ea typeface="+mn-ea"/>
                          <a:cs typeface="+mn-cs"/>
                        </a:rPr>
                        <a:t>Post</a:t>
                      </a:r>
                      <a:r>
                        <a:rPr lang="en-US" sz="1400" b="1" kern="1200" baseline="0" dirty="0">
                          <a:solidFill>
                            <a:srgbClr val="00AAA0"/>
                          </a:solidFill>
                          <a:latin typeface="+mn-lt"/>
                          <a:ea typeface="+mn-ea"/>
                          <a:cs typeface="+mn-cs"/>
                        </a:rPr>
                        <a:t> Street Stairs (L2)</a:t>
                      </a:r>
                      <a:endParaRPr lang="en-US" sz="1400" b="1"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24</a:t>
                      </a:r>
                      <a:r>
                        <a:rPr lang="en-US" sz="1400" baseline="0" dirty="0"/>
                        <a:t> hours a day</a:t>
                      </a:r>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Staff &amp; Badge only</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341013">
                <a:tc>
                  <a:txBody>
                    <a:bodyPr/>
                    <a:lstStyle/>
                    <a:p>
                      <a:r>
                        <a:rPr lang="en-US" sz="1400" b="1" kern="1200" dirty="0">
                          <a:solidFill>
                            <a:srgbClr val="00AAA0"/>
                          </a:solidFill>
                          <a:latin typeface="+mn-lt"/>
                          <a:ea typeface="+mn-ea"/>
                          <a:cs typeface="+mn-cs"/>
                        </a:rPr>
                        <a:t>Post</a:t>
                      </a:r>
                      <a:r>
                        <a:rPr lang="en-US" sz="1400" b="1" kern="1200" baseline="0" dirty="0">
                          <a:solidFill>
                            <a:srgbClr val="00AAA0"/>
                          </a:solidFill>
                          <a:latin typeface="+mn-lt"/>
                          <a:ea typeface="+mn-ea"/>
                          <a:cs typeface="+mn-cs"/>
                        </a:rPr>
                        <a:t> Street (L2)</a:t>
                      </a:r>
                      <a:endParaRPr lang="en-US" sz="1400" b="1"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400" dirty="0"/>
                        <a:t>7am</a:t>
                      </a:r>
                      <a:r>
                        <a:rPr lang="en-US" sz="1400" b="0" i="0" kern="1200" dirty="0">
                          <a:solidFill>
                            <a:schemeClr val="dk1"/>
                          </a:solidFill>
                          <a:effectLst/>
                          <a:latin typeface="+mn-lt"/>
                          <a:ea typeface="+mn-ea"/>
                          <a:cs typeface="+mn-cs"/>
                        </a:rPr>
                        <a:t>–</a:t>
                      </a:r>
                      <a:r>
                        <a:rPr lang="en-US" sz="1400" dirty="0"/>
                        <a:t>7pm</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400" dirty="0"/>
                        <a:t>Badge after hours</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85931">
                <a:tc>
                  <a:txBody>
                    <a:bodyPr/>
                    <a:lstStyle/>
                    <a:p>
                      <a:r>
                        <a:rPr lang="en-US" sz="1400" b="1" kern="1200" dirty="0">
                          <a:solidFill>
                            <a:srgbClr val="00AAA0"/>
                          </a:solidFill>
                          <a:latin typeface="+mn-lt"/>
                          <a:ea typeface="+mn-ea"/>
                          <a:cs typeface="+mn-cs"/>
                        </a:rPr>
                        <a:t>Geary</a:t>
                      </a:r>
                      <a:r>
                        <a:rPr lang="en-US" sz="1400" b="1" kern="1200" baseline="0" dirty="0">
                          <a:solidFill>
                            <a:srgbClr val="00AAA0"/>
                          </a:solidFill>
                          <a:latin typeface="+mn-lt"/>
                          <a:ea typeface="+mn-ea"/>
                          <a:cs typeface="+mn-cs"/>
                        </a:rPr>
                        <a:t> Street (L2)</a:t>
                      </a:r>
                      <a:endParaRPr lang="en-US" sz="1400" b="1"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24</a:t>
                      </a:r>
                      <a:r>
                        <a:rPr lang="en-US" sz="1400" baseline="0" dirty="0"/>
                        <a:t> hours a day</a:t>
                      </a:r>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Staff &amp; Badge only</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r h="0">
                <a:tc>
                  <a:txBody>
                    <a:bodyPr/>
                    <a:lstStyle/>
                    <a:p>
                      <a:r>
                        <a:rPr lang="en-US" sz="1400" b="1" kern="1200" dirty="0">
                          <a:solidFill>
                            <a:srgbClr val="00AAA0"/>
                          </a:solidFill>
                          <a:latin typeface="+mn-lt"/>
                          <a:ea typeface="+mn-ea"/>
                          <a:cs typeface="+mn-cs"/>
                        </a:rPr>
                        <a:t>Emergency</a:t>
                      </a:r>
                      <a:endParaRPr lang="en-US" sz="1400" b="1"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400" dirty="0"/>
                        <a:t>24</a:t>
                      </a:r>
                      <a:r>
                        <a:rPr lang="en-US" sz="1400" baseline="0" dirty="0"/>
                        <a:t> hours a day</a:t>
                      </a:r>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400" dirty="0"/>
                        <a:t>Open</a:t>
                      </a:r>
                      <a:r>
                        <a:rPr lang="en-US" sz="1400" baseline="0" dirty="0"/>
                        <a:t> every day</a:t>
                      </a:r>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0">
                <a:tc>
                  <a:txBody>
                    <a:bodyPr/>
                    <a:lstStyle/>
                    <a:p>
                      <a:r>
                        <a:rPr lang="en-US" sz="1400" b="1" kern="1200" dirty="0">
                          <a:solidFill>
                            <a:srgbClr val="00AAA0"/>
                          </a:solidFill>
                          <a:latin typeface="+mn-lt"/>
                          <a:ea typeface="+mn-ea"/>
                          <a:cs typeface="+mn-cs"/>
                        </a:rPr>
                        <a:t>Chuck Williams Café</a:t>
                      </a:r>
                      <a:endParaRPr lang="en-US" sz="1400" b="1"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6:30am</a:t>
                      </a:r>
                      <a:r>
                        <a:rPr lang="en-US" sz="1400" b="0" i="0" kern="1200" dirty="0">
                          <a:solidFill>
                            <a:schemeClr val="dk1"/>
                          </a:solidFill>
                          <a:effectLst/>
                          <a:latin typeface="+mn-lt"/>
                          <a:ea typeface="+mn-ea"/>
                          <a:cs typeface="+mn-cs"/>
                        </a:rPr>
                        <a:t>–</a:t>
                      </a:r>
                      <a:r>
                        <a:rPr lang="en-US" sz="1400" baseline="0" dirty="0"/>
                        <a:t>6:30pm Mon</a:t>
                      </a:r>
                      <a:r>
                        <a:rPr lang="en-US" sz="1400" b="0" i="0" kern="1200" dirty="0">
                          <a:solidFill>
                            <a:schemeClr val="dk1"/>
                          </a:solidFill>
                          <a:effectLst/>
                          <a:latin typeface="+mn-lt"/>
                          <a:ea typeface="+mn-ea"/>
                          <a:cs typeface="+mn-cs"/>
                        </a:rPr>
                        <a:t>–</a:t>
                      </a:r>
                      <a:r>
                        <a:rPr lang="en-US" sz="1400" baseline="0" dirty="0"/>
                        <a:t>Fri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6:30am</a:t>
                      </a:r>
                      <a:r>
                        <a:rPr lang="en-US" sz="1400" b="0" i="0" kern="1200" dirty="0">
                          <a:solidFill>
                            <a:schemeClr val="dk1"/>
                          </a:solidFill>
                          <a:effectLst/>
                          <a:latin typeface="+mn-lt"/>
                          <a:ea typeface="+mn-ea"/>
                          <a:cs typeface="+mn-cs"/>
                        </a:rPr>
                        <a:t>–</a:t>
                      </a:r>
                      <a:r>
                        <a:rPr lang="en-US" sz="1400" dirty="0"/>
                        <a:t>2</a:t>
                      </a:r>
                      <a:r>
                        <a:rPr lang="en-US" sz="1400" baseline="0" dirty="0"/>
                        <a:t>:30pm Sat</a:t>
                      </a:r>
                      <a:r>
                        <a:rPr lang="en-US" sz="1400" b="0" i="0" kern="1200" dirty="0">
                          <a:solidFill>
                            <a:schemeClr val="dk1"/>
                          </a:solidFill>
                          <a:effectLst/>
                          <a:latin typeface="+mn-lt"/>
                          <a:ea typeface="+mn-ea"/>
                          <a:cs typeface="+mn-cs"/>
                        </a:rPr>
                        <a:t>–</a:t>
                      </a:r>
                      <a:r>
                        <a:rPr lang="en-US" sz="1400" baseline="0" dirty="0"/>
                        <a:t>Sun</a:t>
                      </a:r>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Closed after hours</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7"/>
                  </a:ext>
                </a:extLst>
              </a:tr>
              <a:tr h="0">
                <a:tc>
                  <a:txBody>
                    <a:bodyPr/>
                    <a:lstStyle/>
                    <a:p>
                      <a:r>
                        <a:rPr lang="en-US" sz="1400" b="1" kern="1200" dirty="0">
                          <a:solidFill>
                            <a:srgbClr val="00AAA0"/>
                          </a:solidFill>
                          <a:latin typeface="+mn-lt"/>
                          <a:ea typeface="+mn-ea"/>
                          <a:cs typeface="+mn-cs"/>
                        </a:rPr>
                        <a:t>Coffee Shop (L2)</a:t>
                      </a:r>
                      <a:endParaRPr lang="en-US" sz="1400" b="1"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400" dirty="0"/>
                        <a:t>6:00am</a:t>
                      </a:r>
                      <a:r>
                        <a:rPr lang="en-US" sz="1400" b="0" i="0" kern="1200" dirty="0">
                          <a:solidFill>
                            <a:schemeClr val="dk1"/>
                          </a:solidFill>
                          <a:effectLst/>
                          <a:latin typeface="+mn-lt"/>
                          <a:ea typeface="+mn-ea"/>
                          <a:cs typeface="+mn-cs"/>
                        </a:rPr>
                        <a:t>–</a:t>
                      </a:r>
                      <a:r>
                        <a:rPr lang="en-US" sz="1400" baseline="0" dirty="0"/>
                        <a:t>6:00pm Mon</a:t>
                      </a:r>
                      <a:r>
                        <a:rPr lang="en-US" sz="1400" b="0" i="0" kern="1200" dirty="0">
                          <a:solidFill>
                            <a:schemeClr val="dk1"/>
                          </a:solidFill>
                          <a:effectLst/>
                          <a:latin typeface="+mn-lt"/>
                          <a:ea typeface="+mn-ea"/>
                          <a:cs typeface="+mn-cs"/>
                        </a:rPr>
                        <a:t>–</a:t>
                      </a:r>
                      <a:r>
                        <a:rPr lang="en-US" sz="1400" baseline="0" dirty="0"/>
                        <a:t>Fri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6:30am</a:t>
                      </a:r>
                      <a:r>
                        <a:rPr lang="en-US" sz="1400" b="0" i="0" kern="1200" dirty="0">
                          <a:solidFill>
                            <a:schemeClr val="dk1"/>
                          </a:solidFill>
                          <a:effectLst/>
                          <a:latin typeface="+mn-lt"/>
                          <a:ea typeface="+mn-ea"/>
                          <a:cs typeface="+mn-cs"/>
                        </a:rPr>
                        <a:t>–</a:t>
                      </a:r>
                      <a:r>
                        <a:rPr lang="en-US" sz="1400" dirty="0"/>
                        <a:t>2</a:t>
                      </a:r>
                      <a:r>
                        <a:rPr lang="en-US" sz="1400" baseline="0" dirty="0"/>
                        <a:t>:30pm Sat</a:t>
                      </a:r>
                      <a:r>
                        <a:rPr lang="en-US" sz="1400" b="0" i="0" kern="1200" dirty="0">
                          <a:solidFill>
                            <a:schemeClr val="dk1"/>
                          </a:solidFill>
                          <a:effectLst/>
                          <a:latin typeface="+mn-lt"/>
                          <a:ea typeface="+mn-ea"/>
                          <a:cs typeface="+mn-cs"/>
                        </a:rPr>
                        <a:t>–</a:t>
                      </a:r>
                      <a:r>
                        <a:rPr lang="en-US" sz="1400" baseline="0" dirty="0"/>
                        <a:t>Sun</a:t>
                      </a:r>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400" dirty="0"/>
                        <a:t>Closed after hours</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0">
                <a:tc>
                  <a:txBody>
                    <a:bodyPr/>
                    <a:lstStyle/>
                    <a:p>
                      <a:r>
                        <a:rPr lang="en-US" sz="1400" b="1" kern="1200" dirty="0">
                          <a:solidFill>
                            <a:srgbClr val="00AAA0"/>
                          </a:solidFill>
                          <a:latin typeface="+mn-lt"/>
                          <a:ea typeface="+mn-ea"/>
                          <a:cs typeface="+mn-cs"/>
                        </a:rPr>
                        <a:t>Loading Dock</a:t>
                      </a:r>
                    </a:p>
                    <a:p>
                      <a:r>
                        <a:rPr lang="en-US" sz="1200" b="0" dirty="0"/>
                        <a:t>Off Franklin Street</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5:00am</a:t>
                      </a:r>
                      <a:r>
                        <a:rPr lang="en-US" sz="1400" b="0" i="0" kern="1200" dirty="0">
                          <a:solidFill>
                            <a:schemeClr val="dk1"/>
                          </a:solidFill>
                          <a:effectLst/>
                          <a:latin typeface="+mn-lt"/>
                          <a:ea typeface="+mn-ea"/>
                          <a:cs typeface="+mn-cs"/>
                        </a:rPr>
                        <a:t>–</a:t>
                      </a:r>
                      <a:r>
                        <a:rPr lang="en-US" sz="1400" dirty="0"/>
                        <a:t>8:00pm Mon–Fri</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Other</a:t>
                      </a:r>
                      <a:r>
                        <a:rPr lang="en-US" sz="1400" baseline="0" dirty="0"/>
                        <a:t> hours by appointment</a:t>
                      </a:r>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9"/>
                  </a:ext>
                </a:extLst>
              </a:tr>
              <a:tr h="0">
                <a:tc>
                  <a:txBody>
                    <a:bodyPr/>
                    <a:lstStyle/>
                    <a:p>
                      <a:r>
                        <a:rPr lang="en-US" sz="1400" b="1" kern="1200" dirty="0">
                          <a:solidFill>
                            <a:srgbClr val="00AAA0"/>
                          </a:solidFill>
                          <a:latin typeface="+mn-lt"/>
                          <a:ea typeface="+mn-ea"/>
                          <a:cs typeface="+mn-cs"/>
                        </a:rPr>
                        <a:t>Mailroom (L1)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Room No. 111A</a:t>
                      </a:r>
                      <a:endParaRPr lang="en-US" sz="1400" b="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400" dirty="0"/>
                        <a:t>24</a:t>
                      </a:r>
                      <a:r>
                        <a:rPr lang="en-US" sz="1400" baseline="0" dirty="0"/>
                        <a:t> hours a day</a:t>
                      </a:r>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400" dirty="0"/>
                        <a:t>Open</a:t>
                      </a:r>
                      <a:r>
                        <a:rPr lang="en-US" sz="1400" baseline="0" dirty="0"/>
                        <a:t> every day</a:t>
                      </a:r>
                    </a:p>
                    <a:p>
                      <a:r>
                        <a:rPr lang="en-US" sz="1400" baseline="0" dirty="0"/>
                        <a:t>Badge Required</a:t>
                      </a:r>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rgbClr val="00AAA0"/>
                          </a:solidFill>
                          <a:latin typeface="+mn-lt"/>
                          <a:ea typeface="+mn-ea"/>
                          <a:cs typeface="+mn-cs"/>
                        </a:rPr>
                        <a:t>Newborn Connections</a:t>
                      </a:r>
                      <a:r>
                        <a:rPr lang="en-US" sz="1400" b="0" kern="1200" dirty="0">
                          <a:solidFill>
                            <a:srgbClr val="00AAA0"/>
                          </a:solidFill>
                          <a:latin typeface="+mn-lt"/>
                          <a:ea typeface="+mn-ea"/>
                          <a:cs typeface="+mn-cs"/>
                        </a:rPr>
                        <a:t/>
                      </a:r>
                      <a:br>
                        <a:rPr lang="en-US" sz="1400" b="0" kern="1200" dirty="0">
                          <a:solidFill>
                            <a:srgbClr val="00AAA0"/>
                          </a:solidFill>
                          <a:latin typeface="+mn-lt"/>
                          <a:ea typeface="+mn-ea"/>
                          <a:cs typeface="+mn-cs"/>
                        </a:rPr>
                      </a:br>
                      <a:r>
                        <a:rPr lang="en-US" sz="1200" b="0" dirty="0"/>
                        <a:t>1100 Van Ness</a:t>
                      </a:r>
                      <a:endParaRPr lang="en-US" sz="1400" b="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10:00am–4:00pm Mon–Fri</a:t>
                      </a:r>
                    </a:p>
                    <a:p>
                      <a:r>
                        <a:rPr lang="en-US" sz="1400" dirty="0"/>
                        <a:t>10:00am–2:00pm Sat</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Closed on Sunday</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11"/>
                  </a:ext>
                </a:extLst>
              </a:tr>
              <a:tr h="0">
                <a:tc>
                  <a:txBody>
                    <a:bodyPr/>
                    <a:lstStyle/>
                    <a:p>
                      <a:r>
                        <a:rPr lang="en-US" sz="1400" b="1" kern="1200" dirty="0">
                          <a:solidFill>
                            <a:srgbClr val="00AAA0"/>
                          </a:solidFill>
                          <a:latin typeface="+mn-lt"/>
                          <a:ea typeface="+mn-ea"/>
                          <a:cs typeface="+mn-cs"/>
                        </a:rPr>
                        <a:t>Walgreens</a:t>
                      </a:r>
                      <a:r>
                        <a:rPr lang="en-US" sz="1400" b="1" kern="1200" baseline="0" dirty="0">
                          <a:solidFill>
                            <a:srgbClr val="00AAA0"/>
                          </a:solidFill>
                          <a:latin typeface="+mn-lt"/>
                          <a:ea typeface="+mn-ea"/>
                          <a:cs typeface="+mn-cs"/>
                        </a:rPr>
                        <a:t> </a:t>
                      </a:r>
                      <a:r>
                        <a:rPr lang="en-US" sz="1400" b="1" kern="1200" baseline="0" dirty="0" smtClean="0">
                          <a:solidFill>
                            <a:srgbClr val="00AAA0"/>
                          </a:solidFill>
                          <a:latin typeface="+mn-lt"/>
                          <a:ea typeface="+mn-ea"/>
                          <a:cs typeface="+mn-cs"/>
                        </a:rPr>
                        <a:t>Pharmacy</a:t>
                      </a:r>
                      <a:endParaRPr lang="en-US" sz="1400" b="1" kern="1200" baseline="0" dirty="0">
                        <a:solidFill>
                          <a:srgbClr val="00AAA0"/>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1301 Franklin Street</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400" dirty="0"/>
                        <a:t>9:00am–9:00pm Mon–Fri</a:t>
                      </a:r>
                    </a:p>
                    <a:p>
                      <a:r>
                        <a:rPr lang="en-US" sz="1400" dirty="0"/>
                        <a:t>9:00am–5:00pm Sat</a:t>
                      </a:r>
                    </a:p>
                    <a:p>
                      <a:r>
                        <a:rPr lang="en-US" sz="1400" dirty="0"/>
                        <a:t>10:00am–6pm Sun</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0">
                <a:tc>
                  <a:txBody>
                    <a:bodyPr/>
                    <a:lstStyle/>
                    <a:p>
                      <a:r>
                        <a:rPr lang="en-US" sz="1400" b="1" kern="1200" dirty="0">
                          <a:solidFill>
                            <a:srgbClr val="00AAA0"/>
                          </a:solidFill>
                          <a:latin typeface="+mn-lt"/>
                          <a:ea typeface="+mn-ea"/>
                          <a:cs typeface="+mn-cs"/>
                        </a:rPr>
                        <a:t>CVS Pharmacy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1285 Sutter Street</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sz="1400" dirty="0"/>
                        <a:t>9:00am</a:t>
                      </a:r>
                      <a:r>
                        <a:rPr lang="en-US" sz="1400" baseline="0" dirty="0"/>
                        <a:t>–7:00pm Mon–Fri</a:t>
                      </a:r>
                    </a:p>
                    <a:p>
                      <a:r>
                        <a:rPr lang="en-US" sz="1400" baseline="0" dirty="0"/>
                        <a:t>10:00am–5:00pm Sat–Sun</a:t>
                      </a:r>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13"/>
                  </a:ext>
                </a:extLst>
              </a:tr>
              <a:tr h="0">
                <a:tc>
                  <a:txBody>
                    <a:bodyPr/>
                    <a:lstStyle/>
                    <a:p>
                      <a:r>
                        <a:rPr lang="en-US" sz="1400" b="1" kern="1200" dirty="0">
                          <a:solidFill>
                            <a:srgbClr val="00AAA0"/>
                          </a:solidFill>
                          <a:latin typeface="+mn-lt"/>
                          <a:ea typeface="+mn-ea"/>
                          <a:cs typeface="+mn-cs"/>
                        </a:rPr>
                        <a:t>Walgreens Pharmacy</a:t>
                      </a:r>
                      <a:endParaRPr lang="en-US" sz="1400" b="1"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sz="1400" dirty="0"/>
                        <a:t>Coming Soon</a:t>
                      </a:r>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US" sz="1400" dirty="0"/>
                    </a:p>
                  </a:txBody>
                  <a:tcP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bl>
          </a:graphicData>
        </a:graphic>
      </p:graphicFrame>
      <p:sp>
        <p:nvSpPr>
          <p:cNvPr id="7" name="TextBox 6"/>
          <p:cNvSpPr txBox="1"/>
          <p:nvPr/>
        </p:nvSpPr>
        <p:spPr>
          <a:xfrm>
            <a:off x="7952663" y="1215915"/>
            <a:ext cx="1739978" cy="369332"/>
          </a:xfrm>
          <a:prstGeom prst="rect">
            <a:avLst/>
          </a:prstGeom>
          <a:solidFill>
            <a:schemeClr val="tx1">
              <a:lumMod val="75000"/>
              <a:lumOff val="25000"/>
            </a:schemeClr>
          </a:solidFill>
        </p:spPr>
        <p:txBody>
          <a:bodyPr wrap="square" rtlCol="0">
            <a:spAutoFit/>
          </a:bodyPr>
          <a:lstStyle/>
          <a:p>
            <a:r>
              <a:rPr lang="en-US" dirty="0">
                <a:solidFill>
                  <a:schemeClr val="bg1"/>
                </a:solidFill>
              </a:rPr>
              <a:t>Post St Entrance</a:t>
            </a:r>
          </a:p>
        </p:txBody>
      </p:sp>
      <p:sp>
        <p:nvSpPr>
          <p:cNvPr id="8" name="Isosceles Triangle 7"/>
          <p:cNvSpPr/>
          <p:nvPr/>
        </p:nvSpPr>
        <p:spPr>
          <a:xfrm rot="9242671">
            <a:off x="8294387" y="1382973"/>
            <a:ext cx="512090" cy="1063473"/>
          </a:xfrm>
          <a:custGeom>
            <a:avLst/>
            <a:gdLst>
              <a:gd name="connsiteX0" fmla="*/ 0 w 383197"/>
              <a:gd name="connsiteY0" fmla="*/ 1042245 h 1042245"/>
              <a:gd name="connsiteX1" fmla="*/ 191599 w 383197"/>
              <a:gd name="connsiteY1" fmla="*/ 0 h 1042245"/>
              <a:gd name="connsiteX2" fmla="*/ 383197 w 383197"/>
              <a:gd name="connsiteY2" fmla="*/ 1042245 h 1042245"/>
              <a:gd name="connsiteX3" fmla="*/ 0 w 383197"/>
              <a:gd name="connsiteY3" fmla="*/ 1042245 h 1042245"/>
              <a:gd name="connsiteX0" fmla="*/ 0 w 321563"/>
              <a:gd name="connsiteY0" fmla="*/ 814940 h 1042245"/>
              <a:gd name="connsiteX1" fmla="*/ 129965 w 321563"/>
              <a:gd name="connsiteY1" fmla="*/ 0 h 1042245"/>
              <a:gd name="connsiteX2" fmla="*/ 321563 w 321563"/>
              <a:gd name="connsiteY2" fmla="*/ 1042245 h 1042245"/>
              <a:gd name="connsiteX3" fmla="*/ 0 w 321563"/>
              <a:gd name="connsiteY3" fmla="*/ 814940 h 1042245"/>
              <a:gd name="connsiteX0" fmla="*/ 0 w 1108407"/>
              <a:gd name="connsiteY0" fmla="*/ 814940 h 1363994"/>
              <a:gd name="connsiteX1" fmla="*/ 129965 w 1108407"/>
              <a:gd name="connsiteY1" fmla="*/ 0 h 1363994"/>
              <a:gd name="connsiteX2" fmla="*/ 1108407 w 1108407"/>
              <a:gd name="connsiteY2" fmla="*/ 1363994 h 1363994"/>
              <a:gd name="connsiteX3" fmla="*/ 0 w 1108407"/>
              <a:gd name="connsiteY3" fmla="*/ 814940 h 1363994"/>
              <a:gd name="connsiteX0" fmla="*/ 300798 w 978442"/>
              <a:gd name="connsiteY0" fmla="*/ 1012371 h 1363994"/>
              <a:gd name="connsiteX1" fmla="*/ 0 w 978442"/>
              <a:gd name="connsiteY1" fmla="*/ 0 h 1363994"/>
              <a:gd name="connsiteX2" fmla="*/ 978442 w 978442"/>
              <a:gd name="connsiteY2" fmla="*/ 1363994 h 1363994"/>
              <a:gd name="connsiteX3" fmla="*/ 300798 w 978442"/>
              <a:gd name="connsiteY3" fmla="*/ 1012371 h 1363994"/>
              <a:gd name="connsiteX0" fmla="*/ 439214 w 1116858"/>
              <a:gd name="connsiteY0" fmla="*/ 1055244 h 1406867"/>
              <a:gd name="connsiteX1" fmla="*/ 0 w 1116858"/>
              <a:gd name="connsiteY1" fmla="*/ 0 h 1406867"/>
              <a:gd name="connsiteX2" fmla="*/ 1116858 w 1116858"/>
              <a:gd name="connsiteY2" fmla="*/ 1406867 h 1406867"/>
              <a:gd name="connsiteX3" fmla="*/ 439214 w 1116858"/>
              <a:gd name="connsiteY3" fmla="*/ 1055244 h 1406867"/>
              <a:gd name="connsiteX0" fmla="*/ 0 w 1311605"/>
              <a:gd name="connsiteY0" fmla="*/ 746650 h 1406867"/>
              <a:gd name="connsiteX1" fmla="*/ 194747 w 1311605"/>
              <a:gd name="connsiteY1" fmla="*/ 0 h 1406867"/>
              <a:gd name="connsiteX2" fmla="*/ 1311605 w 1311605"/>
              <a:gd name="connsiteY2" fmla="*/ 1406867 h 1406867"/>
              <a:gd name="connsiteX3" fmla="*/ 0 w 1311605"/>
              <a:gd name="connsiteY3" fmla="*/ 746650 h 1406867"/>
              <a:gd name="connsiteX0" fmla="*/ 0 w 706837"/>
              <a:gd name="connsiteY0" fmla="*/ 746650 h 1063473"/>
              <a:gd name="connsiteX1" fmla="*/ 194747 w 706837"/>
              <a:gd name="connsiteY1" fmla="*/ 0 h 1063473"/>
              <a:gd name="connsiteX2" fmla="*/ 706837 w 706837"/>
              <a:gd name="connsiteY2" fmla="*/ 1063473 h 1063473"/>
              <a:gd name="connsiteX3" fmla="*/ 0 w 706837"/>
              <a:gd name="connsiteY3" fmla="*/ 746650 h 1063473"/>
              <a:gd name="connsiteX0" fmla="*/ 92255 w 512090"/>
              <a:gd name="connsiteY0" fmla="*/ 861849 h 1063473"/>
              <a:gd name="connsiteX1" fmla="*/ 0 w 512090"/>
              <a:gd name="connsiteY1" fmla="*/ 0 h 1063473"/>
              <a:gd name="connsiteX2" fmla="*/ 512090 w 512090"/>
              <a:gd name="connsiteY2" fmla="*/ 1063473 h 1063473"/>
              <a:gd name="connsiteX3" fmla="*/ 92255 w 512090"/>
              <a:gd name="connsiteY3" fmla="*/ 861849 h 1063473"/>
            </a:gdLst>
            <a:ahLst/>
            <a:cxnLst>
              <a:cxn ang="0">
                <a:pos x="connsiteX0" y="connsiteY0"/>
              </a:cxn>
              <a:cxn ang="0">
                <a:pos x="connsiteX1" y="connsiteY1"/>
              </a:cxn>
              <a:cxn ang="0">
                <a:pos x="connsiteX2" y="connsiteY2"/>
              </a:cxn>
              <a:cxn ang="0">
                <a:pos x="connsiteX3" y="connsiteY3"/>
              </a:cxn>
            </a:cxnLst>
            <a:rect l="l" t="t" r="r" b="b"/>
            <a:pathLst>
              <a:path w="512090" h="1063473">
                <a:moveTo>
                  <a:pt x="92255" y="861849"/>
                </a:moveTo>
                <a:lnTo>
                  <a:pt x="0" y="0"/>
                </a:lnTo>
                <a:lnTo>
                  <a:pt x="512090" y="1063473"/>
                </a:lnTo>
                <a:lnTo>
                  <a:pt x="92255" y="8618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Isosceles Triangle 7"/>
          <p:cNvSpPr/>
          <p:nvPr/>
        </p:nvSpPr>
        <p:spPr>
          <a:xfrm rot="7857999">
            <a:off x="8181786" y="3928361"/>
            <a:ext cx="890431" cy="583779"/>
          </a:xfrm>
          <a:custGeom>
            <a:avLst/>
            <a:gdLst>
              <a:gd name="connsiteX0" fmla="*/ 0 w 383197"/>
              <a:gd name="connsiteY0" fmla="*/ 1042245 h 1042245"/>
              <a:gd name="connsiteX1" fmla="*/ 191599 w 383197"/>
              <a:gd name="connsiteY1" fmla="*/ 0 h 1042245"/>
              <a:gd name="connsiteX2" fmla="*/ 383197 w 383197"/>
              <a:gd name="connsiteY2" fmla="*/ 1042245 h 1042245"/>
              <a:gd name="connsiteX3" fmla="*/ 0 w 383197"/>
              <a:gd name="connsiteY3" fmla="*/ 1042245 h 1042245"/>
              <a:gd name="connsiteX0" fmla="*/ 0 w 321563"/>
              <a:gd name="connsiteY0" fmla="*/ 814940 h 1042245"/>
              <a:gd name="connsiteX1" fmla="*/ 129965 w 321563"/>
              <a:gd name="connsiteY1" fmla="*/ 0 h 1042245"/>
              <a:gd name="connsiteX2" fmla="*/ 321563 w 321563"/>
              <a:gd name="connsiteY2" fmla="*/ 1042245 h 1042245"/>
              <a:gd name="connsiteX3" fmla="*/ 0 w 321563"/>
              <a:gd name="connsiteY3" fmla="*/ 814940 h 1042245"/>
              <a:gd name="connsiteX0" fmla="*/ 0 w 1108407"/>
              <a:gd name="connsiteY0" fmla="*/ 814940 h 1363994"/>
              <a:gd name="connsiteX1" fmla="*/ 129965 w 1108407"/>
              <a:gd name="connsiteY1" fmla="*/ 0 h 1363994"/>
              <a:gd name="connsiteX2" fmla="*/ 1108407 w 1108407"/>
              <a:gd name="connsiteY2" fmla="*/ 1363994 h 1363994"/>
              <a:gd name="connsiteX3" fmla="*/ 0 w 1108407"/>
              <a:gd name="connsiteY3" fmla="*/ 814940 h 1363994"/>
              <a:gd name="connsiteX0" fmla="*/ 300798 w 978442"/>
              <a:gd name="connsiteY0" fmla="*/ 1012371 h 1363994"/>
              <a:gd name="connsiteX1" fmla="*/ 0 w 978442"/>
              <a:gd name="connsiteY1" fmla="*/ 0 h 1363994"/>
              <a:gd name="connsiteX2" fmla="*/ 978442 w 978442"/>
              <a:gd name="connsiteY2" fmla="*/ 1363994 h 1363994"/>
              <a:gd name="connsiteX3" fmla="*/ 300798 w 978442"/>
              <a:gd name="connsiteY3" fmla="*/ 1012371 h 1363994"/>
              <a:gd name="connsiteX0" fmla="*/ 439214 w 1116858"/>
              <a:gd name="connsiteY0" fmla="*/ 1055244 h 1406867"/>
              <a:gd name="connsiteX1" fmla="*/ 0 w 1116858"/>
              <a:gd name="connsiteY1" fmla="*/ 0 h 1406867"/>
              <a:gd name="connsiteX2" fmla="*/ 1116858 w 1116858"/>
              <a:gd name="connsiteY2" fmla="*/ 1406867 h 1406867"/>
              <a:gd name="connsiteX3" fmla="*/ 439214 w 1116858"/>
              <a:gd name="connsiteY3" fmla="*/ 1055244 h 1406867"/>
              <a:gd name="connsiteX0" fmla="*/ 909232 w 1586876"/>
              <a:gd name="connsiteY0" fmla="*/ 0 h 615141"/>
              <a:gd name="connsiteX1" fmla="*/ 0 w 1586876"/>
              <a:gd name="connsiteY1" fmla="*/ 615141 h 615141"/>
              <a:gd name="connsiteX2" fmla="*/ 1586876 w 1586876"/>
              <a:gd name="connsiteY2" fmla="*/ 351623 h 615141"/>
              <a:gd name="connsiteX3" fmla="*/ 909232 w 1586876"/>
              <a:gd name="connsiteY3" fmla="*/ 0 h 615141"/>
              <a:gd name="connsiteX0" fmla="*/ 788688 w 1586876"/>
              <a:gd name="connsiteY0" fmla="*/ 0 h 367500"/>
              <a:gd name="connsiteX1" fmla="*/ 0 w 1586876"/>
              <a:gd name="connsiteY1" fmla="*/ 367500 h 367500"/>
              <a:gd name="connsiteX2" fmla="*/ 1586876 w 1586876"/>
              <a:gd name="connsiteY2" fmla="*/ 103982 h 367500"/>
              <a:gd name="connsiteX3" fmla="*/ 788688 w 1586876"/>
              <a:gd name="connsiteY3" fmla="*/ 0 h 367500"/>
              <a:gd name="connsiteX0" fmla="*/ 788688 w 1213869"/>
              <a:gd name="connsiteY0" fmla="*/ 0 h 367500"/>
              <a:gd name="connsiteX1" fmla="*/ 0 w 1213869"/>
              <a:gd name="connsiteY1" fmla="*/ 367500 h 367500"/>
              <a:gd name="connsiteX2" fmla="*/ 1213869 w 1213869"/>
              <a:gd name="connsiteY2" fmla="*/ 240985 h 367500"/>
              <a:gd name="connsiteX3" fmla="*/ 788688 w 1213869"/>
              <a:gd name="connsiteY3" fmla="*/ 0 h 367500"/>
              <a:gd name="connsiteX0" fmla="*/ 788688 w 865728"/>
              <a:gd name="connsiteY0" fmla="*/ 0 h 367500"/>
              <a:gd name="connsiteX1" fmla="*/ 0 w 865728"/>
              <a:gd name="connsiteY1" fmla="*/ 367500 h 367500"/>
              <a:gd name="connsiteX2" fmla="*/ 865728 w 865728"/>
              <a:gd name="connsiteY2" fmla="*/ 367033 h 367500"/>
              <a:gd name="connsiteX3" fmla="*/ 788688 w 865728"/>
              <a:gd name="connsiteY3" fmla="*/ 0 h 367500"/>
              <a:gd name="connsiteX0" fmla="*/ 993310 w 993310"/>
              <a:gd name="connsiteY0" fmla="*/ 0 h 290352"/>
              <a:gd name="connsiteX1" fmla="*/ 0 w 993310"/>
              <a:gd name="connsiteY1" fmla="*/ 290352 h 290352"/>
              <a:gd name="connsiteX2" fmla="*/ 865728 w 993310"/>
              <a:gd name="connsiteY2" fmla="*/ 289885 h 290352"/>
              <a:gd name="connsiteX3" fmla="*/ 993310 w 993310"/>
              <a:gd name="connsiteY3" fmla="*/ 0 h 290352"/>
              <a:gd name="connsiteX0" fmla="*/ 1049675 w 1049675"/>
              <a:gd name="connsiteY0" fmla="*/ 0 h 354869"/>
              <a:gd name="connsiteX1" fmla="*/ 0 w 1049675"/>
              <a:gd name="connsiteY1" fmla="*/ 354869 h 354869"/>
              <a:gd name="connsiteX2" fmla="*/ 922093 w 1049675"/>
              <a:gd name="connsiteY2" fmla="*/ 289885 h 354869"/>
              <a:gd name="connsiteX3" fmla="*/ 1049675 w 1049675"/>
              <a:gd name="connsiteY3" fmla="*/ 0 h 354869"/>
            </a:gdLst>
            <a:ahLst/>
            <a:cxnLst>
              <a:cxn ang="0">
                <a:pos x="connsiteX0" y="connsiteY0"/>
              </a:cxn>
              <a:cxn ang="0">
                <a:pos x="connsiteX1" y="connsiteY1"/>
              </a:cxn>
              <a:cxn ang="0">
                <a:pos x="connsiteX2" y="connsiteY2"/>
              </a:cxn>
              <a:cxn ang="0">
                <a:pos x="connsiteX3" y="connsiteY3"/>
              </a:cxn>
            </a:cxnLst>
            <a:rect l="l" t="t" r="r" b="b"/>
            <a:pathLst>
              <a:path w="1049675" h="354869">
                <a:moveTo>
                  <a:pt x="1049675" y="0"/>
                </a:moveTo>
                <a:lnTo>
                  <a:pt x="0" y="354869"/>
                </a:lnTo>
                <a:lnTo>
                  <a:pt x="922093" y="289885"/>
                </a:lnTo>
                <a:lnTo>
                  <a:pt x="1049675"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TextBox 8"/>
          <p:cNvSpPr txBox="1"/>
          <p:nvPr/>
        </p:nvSpPr>
        <p:spPr>
          <a:xfrm>
            <a:off x="7879411" y="4320605"/>
            <a:ext cx="1133967" cy="646331"/>
          </a:xfrm>
          <a:prstGeom prst="rect">
            <a:avLst/>
          </a:prstGeom>
          <a:solidFill>
            <a:schemeClr val="tx1">
              <a:lumMod val="75000"/>
              <a:lumOff val="25000"/>
            </a:schemeClr>
          </a:solidFill>
        </p:spPr>
        <p:txBody>
          <a:bodyPr wrap="square" rtlCol="0">
            <a:spAutoFit/>
          </a:bodyPr>
          <a:lstStyle/>
          <a:p>
            <a:r>
              <a:rPr lang="en-US" dirty="0">
                <a:solidFill>
                  <a:schemeClr val="bg1"/>
                </a:solidFill>
              </a:rPr>
              <a:t>Geary St Entrance</a:t>
            </a:r>
          </a:p>
        </p:txBody>
      </p:sp>
      <p:sp>
        <p:nvSpPr>
          <p:cNvPr id="11" name="Isosceles Triangle 7"/>
          <p:cNvSpPr/>
          <p:nvPr/>
        </p:nvSpPr>
        <p:spPr>
          <a:xfrm rot="14774633" flipH="1" flipV="1">
            <a:off x="9744777" y="3906346"/>
            <a:ext cx="1394708" cy="816804"/>
          </a:xfrm>
          <a:custGeom>
            <a:avLst/>
            <a:gdLst>
              <a:gd name="connsiteX0" fmla="*/ 0 w 383197"/>
              <a:gd name="connsiteY0" fmla="*/ 1042245 h 1042245"/>
              <a:gd name="connsiteX1" fmla="*/ 191599 w 383197"/>
              <a:gd name="connsiteY1" fmla="*/ 0 h 1042245"/>
              <a:gd name="connsiteX2" fmla="*/ 383197 w 383197"/>
              <a:gd name="connsiteY2" fmla="*/ 1042245 h 1042245"/>
              <a:gd name="connsiteX3" fmla="*/ 0 w 383197"/>
              <a:gd name="connsiteY3" fmla="*/ 1042245 h 1042245"/>
              <a:gd name="connsiteX0" fmla="*/ 0 w 321563"/>
              <a:gd name="connsiteY0" fmla="*/ 814940 h 1042245"/>
              <a:gd name="connsiteX1" fmla="*/ 129965 w 321563"/>
              <a:gd name="connsiteY1" fmla="*/ 0 h 1042245"/>
              <a:gd name="connsiteX2" fmla="*/ 321563 w 321563"/>
              <a:gd name="connsiteY2" fmla="*/ 1042245 h 1042245"/>
              <a:gd name="connsiteX3" fmla="*/ 0 w 321563"/>
              <a:gd name="connsiteY3" fmla="*/ 814940 h 1042245"/>
              <a:gd name="connsiteX0" fmla="*/ 0 w 1108407"/>
              <a:gd name="connsiteY0" fmla="*/ 814940 h 1363994"/>
              <a:gd name="connsiteX1" fmla="*/ 129965 w 1108407"/>
              <a:gd name="connsiteY1" fmla="*/ 0 h 1363994"/>
              <a:gd name="connsiteX2" fmla="*/ 1108407 w 1108407"/>
              <a:gd name="connsiteY2" fmla="*/ 1363994 h 1363994"/>
              <a:gd name="connsiteX3" fmla="*/ 0 w 1108407"/>
              <a:gd name="connsiteY3" fmla="*/ 814940 h 1363994"/>
              <a:gd name="connsiteX0" fmla="*/ 300798 w 978442"/>
              <a:gd name="connsiteY0" fmla="*/ 1012371 h 1363994"/>
              <a:gd name="connsiteX1" fmla="*/ 0 w 978442"/>
              <a:gd name="connsiteY1" fmla="*/ 0 h 1363994"/>
              <a:gd name="connsiteX2" fmla="*/ 978442 w 978442"/>
              <a:gd name="connsiteY2" fmla="*/ 1363994 h 1363994"/>
              <a:gd name="connsiteX3" fmla="*/ 300798 w 978442"/>
              <a:gd name="connsiteY3" fmla="*/ 1012371 h 1363994"/>
              <a:gd name="connsiteX0" fmla="*/ 439214 w 1116858"/>
              <a:gd name="connsiteY0" fmla="*/ 1055244 h 1406867"/>
              <a:gd name="connsiteX1" fmla="*/ 0 w 1116858"/>
              <a:gd name="connsiteY1" fmla="*/ 0 h 1406867"/>
              <a:gd name="connsiteX2" fmla="*/ 1116858 w 1116858"/>
              <a:gd name="connsiteY2" fmla="*/ 1406867 h 1406867"/>
              <a:gd name="connsiteX3" fmla="*/ 439214 w 1116858"/>
              <a:gd name="connsiteY3" fmla="*/ 1055244 h 1406867"/>
              <a:gd name="connsiteX0" fmla="*/ 909232 w 1586876"/>
              <a:gd name="connsiteY0" fmla="*/ 0 h 615141"/>
              <a:gd name="connsiteX1" fmla="*/ 0 w 1586876"/>
              <a:gd name="connsiteY1" fmla="*/ 615141 h 615141"/>
              <a:gd name="connsiteX2" fmla="*/ 1586876 w 1586876"/>
              <a:gd name="connsiteY2" fmla="*/ 351623 h 615141"/>
              <a:gd name="connsiteX3" fmla="*/ 909232 w 1586876"/>
              <a:gd name="connsiteY3" fmla="*/ 0 h 615141"/>
              <a:gd name="connsiteX0" fmla="*/ 788688 w 1586876"/>
              <a:gd name="connsiteY0" fmla="*/ 0 h 367500"/>
              <a:gd name="connsiteX1" fmla="*/ 0 w 1586876"/>
              <a:gd name="connsiteY1" fmla="*/ 367500 h 367500"/>
              <a:gd name="connsiteX2" fmla="*/ 1586876 w 1586876"/>
              <a:gd name="connsiteY2" fmla="*/ 103982 h 367500"/>
              <a:gd name="connsiteX3" fmla="*/ 788688 w 1586876"/>
              <a:gd name="connsiteY3" fmla="*/ 0 h 367500"/>
              <a:gd name="connsiteX0" fmla="*/ 788688 w 1213869"/>
              <a:gd name="connsiteY0" fmla="*/ 0 h 367500"/>
              <a:gd name="connsiteX1" fmla="*/ 0 w 1213869"/>
              <a:gd name="connsiteY1" fmla="*/ 367500 h 367500"/>
              <a:gd name="connsiteX2" fmla="*/ 1213869 w 1213869"/>
              <a:gd name="connsiteY2" fmla="*/ 240985 h 367500"/>
              <a:gd name="connsiteX3" fmla="*/ 788688 w 1213869"/>
              <a:gd name="connsiteY3" fmla="*/ 0 h 367500"/>
              <a:gd name="connsiteX0" fmla="*/ 788688 w 865728"/>
              <a:gd name="connsiteY0" fmla="*/ 0 h 367500"/>
              <a:gd name="connsiteX1" fmla="*/ 0 w 865728"/>
              <a:gd name="connsiteY1" fmla="*/ 367500 h 367500"/>
              <a:gd name="connsiteX2" fmla="*/ 865728 w 865728"/>
              <a:gd name="connsiteY2" fmla="*/ 367033 h 367500"/>
              <a:gd name="connsiteX3" fmla="*/ 788688 w 865728"/>
              <a:gd name="connsiteY3" fmla="*/ 0 h 367500"/>
              <a:gd name="connsiteX0" fmla="*/ 993310 w 993310"/>
              <a:gd name="connsiteY0" fmla="*/ 0 h 290352"/>
              <a:gd name="connsiteX1" fmla="*/ 0 w 993310"/>
              <a:gd name="connsiteY1" fmla="*/ 290352 h 290352"/>
              <a:gd name="connsiteX2" fmla="*/ 865728 w 993310"/>
              <a:gd name="connsiteY2" fmla="*/ 289885 h 290352"/>
              <a:gd name="connsiteX3" fmla="*/ 993310 w 993310"/>
              <a:gd name="connsiteY3" fmla="*/ 0 h 290352"/>
              <a:gd name="connsiteX0" fmla="*/ 1049675 w 1049675"/>
              <a:gd name="connsiteY0" fmla="*/ 0 h 354869"/>
              <a:gd name="connsiteX1" fmla="*/ 0 w 1049675"/>
              <a:gd name="connsiteY1" fmla="*/ 354869 h 354869"/>
              <a:gd name="connsiteX2" fmla="*/ 922093 w 1049675"/>
              <a:gd name="connsiteY2" fmla="*/ 289885 h 354869"/>
              <a:gd name="connsiteX3" fmla="*/ 1049675 w 1049675"/>
              <a:gd name="connsiteY3" fmla="*/ 0 h 354869"/>
              <a:gd name="connsiteX0" fmla="*/ 1049675 w 1697609"/>
              <a:gd name="connsiteY0" fmla="*/ 214150 h 569019"/>
              <a:gd name="connsiteX1" fmla="*/ 0 w 1697609"/>
              <a:gd name="connsiteY1" fmla="*/ 569019 h 569019"/>
              <a:gd name="connsiteX2" fmla="*/ 1697609 w 1697609"/>
              <a:gd name="connsiteY2" fmla="*/ 0 h 569019"/>
              <a:gd name="connsiteX3" fmla="*/ 1049675 w 1697609"/>
              <a:gd name="connsiteY3" fmla="*/ 214150 h 569019"/>
              <a:gd name="connsiteX0" fmla="*/ 1126881 w 1697609"/>
              <a:gd name="connsiteY0" fmla="*/ 0 h 754605"/>
              <a:gd name="connsiteX1" fmla="*/ 0 w 1697609"/>
              <a:gd name="connsiteY1" fmla="*/ 754605 h 754605"/>
              <a:gd name="connsiteX2" fmla="*/ 1697609 w 1697609"/>
              <a:gd name="connsiteY2" fmla="*/ 185586 h 754605"/>
              <a:gd name="connsiteX3" fmla="*/ 1126881 w 1697609"/>
              <a:gd name="connsiteY3" fmla="*/ 0 h 754605"/>
              <a:gd name="connsiteX0" fmla="*/ 998993 w 1569721"/>
              <a:gd name="connsiteY0" fmla="*/ 0 h 802823"/>
              <a:gd name="connsiteX1" fmla="*/ 0 w 1569721"/>
              <a:gd name="connsiteY1" fmla="*/ 802823 h 802823"/>
              <a:gd name="connsiteX2" fmla="*/ 1569721 w 1569721"/>
              <a:gd name="connsiteY2" fmla="*/ 185586 h 802823"/>
              <a:gd name="connsiteX3" fmla="*/ 998993 w 1569721"/>
              <a:gd name="connsiteY3" fmla="*/ 0 h 802823"/>
            </a:gdLst>
            <a:ahLst/>
            <a:cxnLst>
              <a:cxn ang="0">
                <a:pos x="connsiteX0" y="connsiteY0"/>
              </a:cxn>
              <a:cxn ang="0">
                <a:pos x="connsiteX1" y="connsiteY1"/>
              </a:cxn>
              <a:cxn ang="0">
                <a:pos x="connsiteX2" y="connsiteY2"/>
              </a:cxn>
              <a:cxn ang="0">
                <a:pos x="connsiteX3" y="connsiteY3"/>
              </a:cxn>
            </a:cxnLst>
            <a:rect l="l" t="t" r="r" b="b"/>
            <a:pathLst>
              <a:path w="1569721" h="802823">
                <a:moveTo>
                  <a:pt x="998993" y="0"/>
                </a:moveTo>
                <a:lnTo>
                  <a:pt x="0" y="802823"/>
                </a:lnTo>
                <a:lnTo>
                  <a:pt x="1569721" y="185586"/>
                </a:lnTo>
                <a:lnTo>
                  <a:pt x="998993"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TextBox 11"/>
          <p:cNvSpPr txBox="1"/>
          <p:nvPr/>
        </p:nvSpPr>
        <p:spPr>
          <a:xfrm>
            <a:off x="10369925" y="4220252"/>
            <a:ext cx="1220096" cy="646331"/>
          </a:xfrm>
          <a:prstGeom prst="rect">
            <a:avLst/>
          </a:prstGeom>
          <a:solidFill>
            <a:schemeClr val="tx1">
              <a:lumMod val="75000"/>
              <a:lumOff val="25000"/>
            </a:schemeClr>
          </a:solidFill>
        </p:spPr>
        <p:txBody>
          <a:bodyPr wrap="square" rtlCol="0">
            <a:spAutoFit/>
          </a:bodyPr>
          <a:lstStyle/>
          <a:p>
            <a:r>
              <a:rPr lang="en-US" dirty="0">
                <a:solidFill>
                  <a:schemeClr val="bg1"/>
                </a:solidFill>
              </a:rPr>
              <a:t>Van Ness Entrance</a:t>
            </a:r>
          </a:p>
        </p:txBody>
      </p:sp>
      <p:sp>
        <p:nvSpPr>
          <p:cNvPr id="19" name="Rectangle 18"/>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187127" y="3107928"/>
            <a:ext cx="1557838" cy="584775"/>
          </a:xfrm>
          <a:prstGeom prst="rect">
            <a:avLst/>
          </a:prstGeom>
          <a:noFill/>
        </p:spPr>
        <p:txBody>
          <a:bodyPr wrap="square" rtlCol="0">
            <a:spAutoFit/>
          </a:bodyPr>
          <a:lstStyle/>
          <a:p>
            <a:pPr algn="ctr"/>
            <a:r>
              <a:rPr lang="en-US" sz="1600" dirty="0">
                <a:solidFill>
                  <a:schemeClr val="bg1"/>
                </a:solidFill>
              </a:rPr>
              <a:t>Medical Office Building</a:t>
            </a:r>
          </a:p>
        </p:txBody>
      </p:sp>
      <p:sp>
        <p:nvSpPr>
          <p:cNvPr id="23" name="TextBox 22"/>
          <p:cNvSpPr txBox="1"/>
          <p:nvPr/>
        </p:nvSpPr>
        <p:spPr>
          <a:xfrm>
            <a:off x="7879411" y="2934234"/>
            <a:ext cx="1044458" cy="338801"/>
          </a:xfrm>
          <a:prstGeom prst="rect">
            <a:avLst/>
          </a:prstGeom>
          <a:noFill/>
        </p:spPr>
        <p:txBody>
          <a:bodyPr wrap="square" rtlCol="0">
            <a:spAutoFit/>
          </a:bodyPr>
          <a:lstStyle/>
          <a:p>
            <a:pPr algn="ctr"/>
            <a:r>
              <a:rPr lang="en-US" sz="1600" dirty="0">
                <a:solidFill>
                  <a:schemeClr val="bg1"/>
                </a:solidFill>
              </a:rPr>
              <a:t>Hospital</a:t>
            </a:r>
          </a:p>
        </p:txBody>
      </p:sp>
      <p:sp>
        <p:nvSpPr>
          <p:cNvPr id="27" name="Rectangle 26"/>
          <p:cNvSpPr/>
          <p:nvPr/>
        </p:nvSpPr>
        <p:spPr>
          <a:xfrm>
            <a:off x="9578946" y="3374798"/>
            <a:ext cx="738736" cy="167471"/>
          </a:xfrm>
          <a:prstGeom prst="rect">
            <a:avLst/>
          </a:prstGeom>
          <a:solidFill>
            <a:schemeClr val="bg2">
              <a:lumMod val="90000"/>
            </a:schemeClr>
          </a:solid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5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434590" cy="1325563"/>
          </a:xfrm>
        </p:spPr>
        <p:txBody>
          <a:bodyPr/>
          <a:lstStyle/>
          <a:p>
            <a:r>
              <a:rPr lang="en-US" sz="5300"/>
              <a:t>Security Response to Staff Duress</a:t>
            </a:r>
          </a:p>
        </p:txBody>
      </p:sp>
      <p:sp>
        <p:nvSpPr>
          <p:cNvPr id="5" name="Content Placeholder 4"/>
          <p:cNvSpPr>
            <a:spLocks noGrp="1"/>
          </p:cNvSpPr>
          <p:nvPr>
            <p:ph idx="1"/>
          </p:nvPr>
        </p:nvSpPr>
        <p:spPr>
          <a:xfrm>
            <a:off x="838200" y="1325562"/>
            <a:ext cx="6135477" cy="5097271"/>
          </a:xfrm>
        </p:spPr>
        <p:txBody>
          <a:bodyPr>
            <a:normAutofit/>
          </a:bodyPr>
          <a:lstStyle/>
          <a:p>
            <a:pPr>
              <a:spcBef>
                <a:spcPts val="1800"/>
              </a:spcBef>
            </a:pPr>
            <a:r>
              <a:rPr lang="en-US" b="0" dirty="0"/>
              <a:t>Call Security Dispatch (</a:t>
            </a:r>
            <a:r>
              <a:rPr lang="en-US" dirty="0"/>
              <a:t>x60837</a:t>
            </a:r>
            <a:r>
              <a:rPr lang="en-US" b="0" dirty="0"/>
              <a:t>) to provide details of the situation, so that Security can arrive on the scene prepared </a:t>
            </a:r>
            <a:r>
              <a:rPr lang="en-US" dirty="0"/>
              <a:t>– this is the preferred method</a:t>
            </a:r>
          </a:p>
          <a:p>
            <a:pPr>
              <a:spcBef>
                <a:spcPts val="1800"/>
              </a:spcBef>
            </a:pPr>
            <a:r>
              <a:rPr lang="en-US" b="0" dirty="0"/>
              <a:t>If unable to call Security, the staff can press the staff duress button on the </a:t>
            </a:r>
            <a:r>
              <a:rPr lang="en-US" b="0" dirty="0" err="1"/>
              <a:t>Aeroscout</a:t>
            </a:r>
            <a:r>
              <a:rPr lang="en-US" b="0" dirty="0"/>
              <a:t> RFID tag (when activated, the button will light up)</a:t>
            </a:r>
          </a:p>
          <a:p>
            <a:pPr>
              <a:spcBef>
                <a:spcPts val="1800"/>
              </a:spcBef>
            </a:pPr>
            <a:r>
              <a:rPr lang="en-US" b="0" dirty="0"/>
              <a:t>Security button on headwall can also be used </a:t>
            </a:r>
            <a:br>
              <a:rPr lang="en-US" b="0" dirty="0"/>
            </a:br>
            <a:r>
              <a:rPr lang="en-US" b="0" dirty="0"/>
              <a:t>(alarms to PBX and then to Security)</a:t>
            </a:r>
          </a:p>
        </p:txBody>
      </p:sp>
      <p:pic>
        <p:nvPicPr>
          <p:cNvPr id="6" name="Picture 1" descr="image001">
            <a:extLst>
              <a:ext uri="{FF2B5EF4-FFF2-40B4-BE49-F238E27FC236}">
                <a16:creationId xmlns="" xmlns:a16="http://schemas.microsoft.com/office/drawing/2014/main" id="{210C6E90-BA42-4DC0-B8E2-072F7BD4B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743" y="1173513"/>
            <a:ext cx="1928968" cy="494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 xmlns:a16="http://schemas.microsoft.com/office/drawing/2014/main" id="{E07CBAF4-E9F5-4525-BA9B-C93722891ECB}"/>
              </a:ext>
            </a:extLst>
          </p:cNvPr>
          <p:cNvSpPr/>
          <p:nvPr/>
        </p:nvSpPr>
        <p:spPr>
          <a:xfrm>
            <a:off x="9613457" y="2349174"/>
            <a:ext cx="869429" cy="6295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 xmlns:a16="http://schemas.microsoft.com/office/drawing/2014/main" id="{E699F529-8CAD-4FA5-9D7B-74FF6CD10BCA}"/>
              </a:ext>
            </a:extLst>
          </p:cNvPr>
          <p:cNvCxnSpPr/>
          <p:nvPr/>
        </p:nvCxnSpPr>
        <p:spPr>
          <a:xfrm flipV="1">
            <a:off x="6889687" y="2663969"/>
            <a:ext cx="2723770" cy="595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196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en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0999" y="4115255"/>
            <a:ext cx="3181791" cy="25454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phone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8656" y="251735"/>
            <a:ext cx="3612530" cy="407230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838200" y="275425"/>
            <a:ext cx="11434590" cy="1325563"/>
          </a:xfrm>
        </p:spPr>
        <p:txBody>
          <a:bodyPr/>
          <a:lstStyle/>
          <a:p>
            <a:r>
              <a:rPr lang="en-US" sz="4400"/>
              <a:t>Patient Belongings, Valuables, </a:t>
            </a:r>
            <a:br>
              <a:rPr lang="en-US" sz="4400"/>
            </a:br>
            <a:r>
              <a:rPr lang="en-US" sz="4400"/>
              <a:t>and Lost and Found</a:t>
            </a:r>
          </a:p>
        </p:txBody>
      </p:sp>
      <p:sp>
        <p:nvSpPr>
          <p:cNvPr id="5" name="Content Placeholder 4"/>
          <p:cNvSpPr>
            <a:spLocks noGrp="1"/>
          </p:cNvSpPr>
          <p:nvPr>
            <p:ph idx="1"/>
          </p:nvPr>
        </p:nvSpPr>
        <p:spPr>
          <a:xfrm>
            <a:off x="838200" y="2008611"/>
            <a:ext cx="7156009" cy="4259987"/>
          </a:xfrm>
        </p:spPr>
        <p:txBody>
          <a:bodyPr>
            <a:noAutofit/>
          </a:bodyPr>
          <a:lstStyle/>
          <a:p>
            <a:pPr>
              <a:spcBef>
                <a:spcPts val="1800"/>
              </a:spcBef>
            </a:pPr>
            <a:r>
              <a:rPr lang="en-US" b="0" dirty="0"/>
              <a:t>For patient lost and found items, please direct them to Security or contact Patient Relations at </a:t>
            </a:r>
            <a:r>
              <a:rPr lang="en-US" dirty="0"/>
              <a:t>415-600-3280</a:t>
            </a:r>
          </a:p>
          <a:p>
            <a:pPr>
              <a:spcBef>
                <a:spcPts val="1800"/>
              </a:spcBef>
            </a:pPr>
            <a:r>
              <a:rPr lang="en-US" b="0" dirty="0"/>
              <a:t>Lost and found is located in the security office on the 1st floor. Please contact Security at </a:t>
            </a:r>
            <a:r>
              <a:rPr lang="en-US" dirty="0"/>
              <a:t>415-600-0837</a:t>
            </a:r>
            <a:r>
              <a:rPr lang="en-US" b="0" dirty="0"/>
              <a:t> if you have a missing item that cannot be located</a:t>
            </a:r>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9779" y="2283508"/>
            <a:ext cx="4012256" cy="267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Secured Document Containers</a:t>
            </a:r>
          </a:p>
        </p:txBody>
      </p:sp>
      <p:sp>
        <p:nvSpPr>
          <p:cNvPr id="5" name="Content Placeholder 4"/>
          <p:cNvSpPr>
            <a:spLocks noGrp="1"/>
          </p:cNvSpPr>
          <p:nvPr>
            <p:ph idx="1"/>
          </p:nvPr>
        </p:nvSpPr>
        <p:spPr>
          <a:xfrm>
            <a:off x="838200" y="1325562"/>
            <a:ext cx="6135477" cy="5097271"/>
          </a:xfrm>
        </p:spPr>
        <p:txBody>
          <a:bodyPr>
            <a:normAutofit/>
          </a:bodyPr>
          <a:lstStyle/>
          <a:p>
            <a:pPr>
              <a:spcBef>
                <a:spcPts val="1800"/>
              </a:spcBef>
            </a:pPr>
            <a:r>
              <a:rPr lang="en-US" b="0" dirty="0"/>
              <a:t>Confidential document containers are located throughout the hospital. These are emptied every two weeks by the shredding company.  </a:t>
            </a:r>
          </a:p>
          <a:p>
            <a:pPr>
              <a:spcBef>
                <a:spcPts val="1800"/>
              </a:spcBef>
            </a:pPr>
            <a:r>
              <a:rPr lang="en-US" b="0" dirty="0"/>
              <a:t>If a bin needs emptying prior to a regularly scheduled pick up, call the Support Center (</a:t>
            </a:r>
            <a:r>
              <a:rPr lang="en-US" dirty="0"/>
              <a:t>x67900</a:t>
            </a:r>
            <a:r>
              <a:rPr lang="en-US" b="0" dirty="0"/>
              <a:t>) to arrange for EVS to empty it.   </a:t>
            </a:r>
          </a:p>
          <a:p>
            <a:pPr>
              <a:spcBef>
                <a:spcPts val="1800"/>
              </a:spcBef>
            </a:pPr>
            <a:r>
              <a:rPr lang="en-US" b="0" dirty="0"/>
              <a:t>Van Ness Campus is dedicated to being a green facility, however, so please remember to THINK BEFORE YOU INK. </a:t>
            </a:r>
          </a:p>
        </p:txBody>
      </p:sp>
      <p:pic>
        <p:nvPicPr>
          <p:cNvPr id="6" name="Picture 5"/>
          <p:cNvPicPr>
            <a:picLocks noChangeAspect="1"/>
          </p:cNvPicPr>
          <p:nvPr/>
        </p:nvPicPr>
        <p:blipFill>
          <a:blip r:embed="rId3"/>
          <a:stretch>
            <a:fillRect/>
          </a:stretch>
        </p:blipFill>
        <p:spPr>
          <a:xfrm>
            <a:off x="7282511" y="1412342"/>
            <a:ext cx="4132508" cy="4061750"/>
          </a:xfrm>
          <a:prstGeom prst="rect">
            <a:avLst/>
          </a:prstGeom>
        </p:spPr>
      </p:pic>
      <p:sp>
        <p:nvSpPr>
          <p:cNvPr id="7" name="Rectangle 6"/>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22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200" y="1145755"/>
            <a:ext cx="6146494" cy="5712246"/>
          </a:xfrm>
        </p:spPr>
        <p:txBody>
          <a:bodyPr>
            <a:normAutofit/>
          </a:bodyPr>
          <a:lstStyle/>
          <a:p>
            <a:pPr marL="0" indent="0">
              <a:buNone/>
            </a:pPr>
            <a:r>
              <a:rPr lang="en-US" sz="2800" dirty="0"/>
              <a:t>Security</a:t>
            </a:r>
          </a:p>
          <a:p>
            <a:pPr marL="0" lvl="0" indent="0">
              <a:buNone/>
            </a:pPr>
            <a:endParaRPr lang="en-US" sz="2800" b="0" dirty="0">
              <a:solidFill>
                <a:prstClr val="black">
                  <a:lumMod val="65000"/>
                  <a:lumOff val="35000"/>
                </a:prstClr>
              </a:solidFill>
            </a:endParaRPr>
          </a:p>
          <a:p>
            <a:pPr marL="0" lvl="0" indent="0">
              <a:buNone/>
            </a:pPr>
            <a:r>
              <a:rPr lang="en-US" sz="2800" b="0" dirty="0"/>
              <a:t>What new technology feature will be distributed to staff to use during a duress situation?</a:t>
            </a:r>
          </a:p>
          <a:p>
            <a:pPr marL="0" lvl="0" indent="0">
              <a:buNone/>
            </a:pPr>
            <a:endParaRPr lang="en-US" sz="2800" b="0" dirty="0">
              <a:solidFill>
                <a:prstClr val="black">
                  <a:lumMod val="65000"/>
                  <a:lumOff val="35000"/>
                </a:prstClr>
              </a:solidFill>
            </a:endParaRPr>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41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200" y="1145755"/>
            <a:ext cx="6146494" cy="5712246"/>
          </a:xfrm>
        </p:spPr>
        <p:txBody>
          <a:bodyPr>
            <a:normAutofit/>
          </a:bodyPr>
          <a:lstStyle/>
          <a:p>
            <a:pPr marL="0" indent="0">
              <a:buNone/>
            </a:pPr>
            <a:r>
              <a:rPr lang="en-US" sz="2800" dirty="0"/>
              <a:t>Security</a:t>
            </a:r>
          </a:p>
          <a:p>
            <a:pPr marL="0" lvl="0" indent="0">
              <a:buNone/>
            </a:pPr>
            <a:endParaRPr lang="en-US" sz="2800" b="0" dirty="0">
              <a:solidFill>
                <a:prstClr val="black">
                  <a:lumMod val="65000"/>
                  <a:lumOff val="35000"/>
                </a:prstClr>
              </a:solidFill>
            </a:endParaRPr>
          </a:p>
          <a:p>
            <a:pPr marL="0" lvl="0" indent="0">
              <a:buNone/>
            </a:pPr>
            <a:r>
              <a:rPr lang="en-US" sz="2800" b="0" dirty="0">
                <a:solidFill>
                  <a:schemeClr val="bg1">
                    <a:lumMod val="65000"/>
                  </a:schemeClr>
                </a:solidFill>
              </a:rPr>
              <a:t>What new technology feature will be distributed to staff to use during a duress situation?</a:t>
            </a:r>
          </a:p>
          <a:p>
            <a:pPr marL="0" lvl="0" indent="0">
              <a:buNone/>
            </a:pPr>
            <a:endParaRPr lang="en-US" sz="2800" b="0" dirty="0">
              <a:solidFill>
                <a:prstClr val="black">
                  <a:lumMod val="65000"/>
                  <a:lumOff val="35000"/>
                </a:prstClr>
              </a:solidFill>
            </a:endParaRPr>
          </a:p>
          <a:p>
            <a:pPr marL="0" lvl="0" indent="0">
              <a:buNone/>
            </a:pPr>
            <a:r>
              <a:rPr lang="en-US" sz="2800" dirty="0">
                <a:solidFill>
                  <a:prstClr val="black">
                    <a:lumMod val="65000"/>
                    <a:lumOff val="35000"/>
                  </a:prstClr>
                </a:solidFill>
              </a:rPr>
              <a:t>A staff duress </a:t>
            </a:r>
            <a:r>
              <a:rPr lang="en-US" sz="2800" dirty="0" err="1">
                <a:solidFill>
                  <a:prstClr val="black">
                    <a:lumMod val="65000"/>
                    <a:lumOff val="35000"/>
                  </a:prstClr>
                </a:solidFill>
              </a:rPr>
              <a:t>Aeroscout</a:t>
            </a:r>
            <a:r>
              <a:rPr lang="en-US" sz="2800" dirty="0">
                <a:solidFill>
                  <a:prstClr val="black">
                    <a:lumMod val="65000"/>
                    <a:lumOff val="35000"/>
                  </a:prstClr>
                </a:solidFill>
              </a:rPr>
              <a:t> RFID tag</a:t>
            </a:r>
            <a:endParaRPr lang="en-US" sz="2800" b="0" dirty="0">
              <a:solidFill>
                <a:prstClr val="black">
                  <a:lumMod val="65000"/>
                  <a:lumOff val="35000"/>
                </a:prstClr>
              </a:solidFill>
            </a:endParaRPr>
          </a:p>
          <a:p>
            <a:pPr marL="0" lvl="0" indent="0">
              <a:buNone/>
            </a:pPr>
            <a:endParaRPr lang="en-US" sz="2800" b="0" dirty="0">
              <a:solidFill>
                <a:prstClr val="black">
                  <a:lumMod val="65000"/>
                  <a:lumOff val="35000"/>
                </a:prstClr>
              </a:solidFill>
            </a:endParaRPr>
          </a:p>
        </p:txBody>
      </p:sp>
      <p:sp>
        <p:nvSpPr>
          <p:cNvPr id="6" name="Rectangle 5"/>
          <p:cNvSpPr/>
          <p:nvPr/>
        </p:nvSpPr>
        <p:spPr>
          <a:xfrm>
            <a:off x="0" y="0"/>
            <a:ext cx="110531" cy="6858001"/>
          </a:xfrm>
          <a:prstGeom prst="rect">
            <a:avLst/>
          </a:prstGeom>
          <a:solidFill>
            <a:srgbClr val="CB0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 descr="image001">
            <a:extLst>
              <a:ext uri="{FF2B5EF4-FFF2-40B4-BE49-F238E27FC236}">
                <a16:creationId xmlns:a16="http://schemas.microsoft.com/office/drawing/2014/main" xmlns="" id="{210C6E90-BA42-4DC0-B8E2-072F7BD4B5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84" b="9068"/>
          <a:stretch/>
        </p:blipFill>
        <p:spPr bwMode="auto">
          <a:xfrm>
            <a:off x="9425353" y="1173513"/>
            <a:ext cx="1682357" cy="449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097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47807">
            <a:off x="2764010" y="-1085699"/>
            <a:ext cx="9992599" cy="11296347"/>
          </a:xfrm>
          <a:prstGeom prst="rect">
            <a:avLst/>
          </a:prstGeom>
        </p:spPr>
      </p:pic>
      <p:sp>
        <p:nvSpPr>
          <p:cNvPr id="7" name="Rectangle 6"/>
          <p:cNvSpPr/>
          <p:nvPr/>
        </p:nvSpPr>
        <p:spPr>
          <a:xfrm>
            <a:off x="0" y="0"/>
            <a:ext cx="3810000" cy="6858000"/>
          </a:xfrm>
          <a:prstGeom prst="rect">
            <a:avLst/>
          </a:prstGeom>
          <a:gradFill>
            <a:gsLst>
              <a:gs pos="0">
                <a:srgbClr val="005854"/>
              </a:gs>
              <a:gs pos="100000">
                <a:srgbClr val="00AA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hite Transparent Grad"/>
          <p:cNvSpPr/>
          <p:nvPr/>
        </p:nvSpPr>
        <p:spPr>
          <a:xfrm>
            <a:off x="3810000" y="-11018"/>
            <a:ext cx="8385671" cy="6869018"/>
          </a:xfrm>
          <a:prstGeom prst="rect">
            <a:avLst/>
          </a:prstGeom>
          <a:gradFill flip="none" rotWithShape="1">
            <a:gsLst>
              <a:gs pos="0">
                <a:srgbClr val="00AAA0"/>
              </a:gs>
              <a:gs pos="100000">
                <a:srgbClr val="00AAA0">
                  <a:alpha val="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1376" y="3746810"/>
            <a:ext cx="5820938" cy="815665"/>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631130" y="3819039"/>
            <a:ext cx="5881184" cy="908970"/>
          </a:xfrm>
        </p:spPr>
        <p:txBody>
          <a:bodyPr/>
          <a:lstStyle/>
          <a:p>
            <a:r>
              <a:rPr lang="en-US">
                <a:solidFill>
                  <a:schemeClr val="bg1"/>
                </a:solidFill>
              </a:rPr>
              <a:t>Communications</a:t>
            </a:r>
          </a:p>
        </p:txBody>
      </p:sp>
      <p:sp>
        <p:nvSpPr>
          <p:cNvPr id="6" name="Rectangle 5"/>
          <p:cNvSpPr/>
          <p:nvPr/>
        </p:nvSpPr>
        <p:spPr>
          <a:xfrm>
            <a:off x="0" y="3746810"/>
            <a:ext cx="591015" cy="815665"/>
          </a:xfrm>
          <a:prstGeom prst="rect">
            <a:avLst/>
          </a:prstGeom>
          <a:solidFill>
            <a:srgbClr val="88C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43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a:t>Patient Communications (</a:t>
            </a:r>
            <a:r>
              <a:rPr lang="en-US" err="1"/>
              <a:t>Sonifi</a:t>
            </a:r>
            <a:r>
              <a:rPr lang="en-US"/>
              <a:t>)</a:t>
            </a:r>
          </a:p>
        </p:txBody>
      </p:sp>
      <p:sp>
        <p:nvSpPr>
          <p:cNvPr id="5" name="Content Placeholder 4"/>
          <p:cNvSpPr>
            <a:spLocks noGrp="1"/>
          </p:cNvSpPr>
          <p:nvPr>
            <p:ph idx="1"/>
          </p:nvPr>
        </p:nvSpPr>
        <p:spPr>
          <a:xfrm>
            <a:off x="838200" y="1325562"/>
            <a:ext cx="6135477" cy="5097271"/>
          </a:xfrm>
        </p:spPr>
        <p:txBody>
          <a:bodyPr>
            <a:normAutofit/>
          </a:bodyPr>
          <a:lstStyle/>
          <a:p>
            <a:pPr>
              <a:spcBef>
                <a:spcPts val="1800"/>
              </a:spcBef>
            </a:pPr>
            <a:r>
              <a:rPr lang="en-US" sz="2000" b="0" dirty="0" err="1"/>
              <a:t>DirectTV</a:t>
            </a:r>
            <a:r>
              <a:rPr lang="en-US" sz="2000" b="0" dirty="0"/>
              <a:t> programs and controls</a:t>
            </a:r>
          </a:p>
          <a:p>
            <a:pPr>
              <a:spcBef>
                <a:spcPts val="1800"/>
              </a:spcBef>
            </a:pPr>
            <a:r>
              <a:rPr lang="en-US" sz="2000" b="0" dirty="0"/>
              <a:t>View Assigned Educational Content</a:t>
            </a:r>
          </a:p>
          <a:p>
            <a:pPr>
              <a:spcBef>
                <a:spcPts val="1800"/>
              </a:spcBef>
            </a:pPr>
            <a:r>
              <a:rPr lang="en-US" sz="2000" b="0" dirty="0"/>
              <a:t>Order patient meals </a:t>
            </a:r>
          </a:p>
          <a:p>
            <a:pPr>
              <a:spcBef>
                <a:spcPts val="1800"/>
              </a:spcBef>
            </a:pPr>
            <a:r>
              <a:rPr lang="en-US" sz="2000" b="0" dirty="0"/>
              <a:t>View care team information</a:t>
            </a:r>
          </a:p>
          <a:p>
            <a:pPr>
              <a:spcBef>
                <a:spcPts val="1800"/>
              </a:spcBef>
            </a:pPr>
            <a:r>
              <a:rPr lang="en-US" sz="2000" b="0" dirty="0"/>
              <a:t>Access patient schedule</a:t>
            </a:r>
          </a:p>
          <a:p>
            <a:pPr>
              <a:spcBef>
                <a:spcPts val="1800"/>
              </a:spcBef>
            </a:pPr>
            <a:r>
              <a:rPr lang="en-US" sz="2000" b="0" dirty="0"/>
              <a:t>Controls and Volume Integrated Into Pillow Speaker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47807">
            <a:off x="6783020" y="248415"/>
            <a:ext cx="5955850" cy="6732917"/>
          </a:xfrm>
          <a:prstGeom prst="rect">
            <a:avLst/>
          </a:prstGeom>
        </p:spPr>
      </p:pic>
      <p:sp>
        <p:nvSpPr>
          <p:cNvPr id="6" name="Rectangle 5"/>
          <p:cNvSpPr/>
          <p:nvPr/>
        </p:nvSpPr>
        <p:spPr>
          <a:xfrm>
            <a:off x="0" y="0"/>
            <a:ext cx="110531" cy="6858001"/>
          </a:xfrm>
          <a:prstGeom prst="rect">
            <a:avLst/>
          </a:prstGeom>
          <a:solidFill>
            <a:srgbClr val="88C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77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F026E47-7580-4995-AEE9-B842E8D29703}"/>
              </a:ext>
            </a:extLst>
          </p:cNvPr>
          <p:cNvPicPr>
            <a:picLocks noChangeAspect="1"/>
          </p:cNvPicPr>
          <p:nvPr/>
        </p:nvPicPr>
        <p:blipFill>
          <a:blip r:embed="rId3"/>
          <a:stretch>
            <a:fillRect/>
          </a:stretch>
        </p:blipFill>
        <p:spPr>
          <a:xfrm>
            <a:off x="6533496" y="828036"/>
            <a:ext cx="5658504" cy="3785016"/>
          </a:xfrm>
          <a:prstGeom prst="rect">
            <a:avLst/>
          </a:prstGeom>
        </p:spPr>
      </p:pic>
      <p:sp>
        <p:nvSpPr>
          <p:cNvPr id="4" name="Title 3"/>
          <p:cNvSpPr>
            <a:spLocks noGrp="1"/>
          </p:cNvSpPr>
          <p:nvPr>
            <p:ph type="title"/>
          </p:nvPr>
        </p:nvSpPr>
        <p:spPr>
          <a:xfrm>
            <a:off x="838200" y="225508"/>
            <a:ext cx="11181202" cy="1205057"/>
          </a:xfrm>
        </p:spPr>
        <p:txBody>
          <a:bodyPr/>
          <a:lstStyle/>
          <a:p>
            <a:r>
              <a:rPr lang="en-US" sz="4400"/>
              <a:t>Nurse Call Systems – </a:t>
            </a:r>
            <a:br>
              <a:rPr lang="en-US" sz="4400"/>
            </a:br>
            <a:r>
              <a:rPr lang="en-US" sz="4400" err="1"/>
              <a:t>Rauland</a:t>
            </a:r>
            <a:r>
              <a:rPr lang="en-US" sz="4400"/>
              <a:t> Responder 5</a:t>
            </a:r>
          </a:p>
        </p:txBody>
      </p:sp>
      <p:sp>
        <p:nvSpPr>
          <p:cNvPr id="5" name="Content Placeholder 4"/>
          <p:cNvSpPr>
            <a:spLocks noGrp="1"/>
          </p:cNvSpPr>
          <p:nvPr>
            <p:ph idx="1"/>
          </p:nvPr>
        </p:nvSpPr>
        <p:spPr>
          <a:xfrm>
            <a:off x="838201" y="1542361"/>
            <a:ext cx="5695296" cy="4880472"/>
          </a:xfrm>
        </p:spPr>
        <p:txBody>
          <a:bodyPr>
            <a:normAutofit/>
          </a:bodyPr>
          <a:lstStyle/>
          <a:p>
            <a:pPr marL="0" indent="0">
              <a:spcBef>
                <a:spcPts val="1800"/>
              </a:spcBef>
              <a:buNone/>
            </a:pPr>
            <a:r>
              <a:rPr lang="en-US" sz="2000" b="0"/>
              <a:t>Every patient care unit has a nurse call system. The system consist of a nurse console, patient room headwall unit, patient handset, shower and toilet pull cords, and dome lights located outside the patient room. </a:t>
            </a:r>
          </a:p>
          <a:p>
            <a:pPr>
              <a:spcBef>
                <a:spcPts val="1800"/>
              </a:spcBef>
            </a:pPr>
            <a:r>
              <a:rPr lang="en-US" sz="2000" b="0"/>
              <a:t>Serves as a code required system for patient safety &amp; security</a:t>
            </a:r>
          </a:p>
          <a:p>
            <a:pPr>
              <a:spcBef>
                <a:spcPts val="1800"/>
              </a:spcBef>
            </a:pPr>
            <a:r>
              <a:rPr lang="en-US" sz="2000" b="0"/>
              <a:t>Provides a patient alert-communication system for hospital staff</a:t>
            </a:r>
          </a:p>
          <a:p>
            <a:pPr>
              <a:spcBef>
                <a:spcPts val="1800"/>
              </a:spcBef>
            </a:pPr>
            <a:r>
              <a:rPr lang="en-US" sz="2000" b="0"/>
              <a:t>Integrates with other applications such as </a:t>
            </a:r>
            <a:r>
              <a:rPr lang="en-US" sz="2000" b="0" err="1"/>
              <a:t>Vocera</a:t>
            </a:r>
            <a:r>
              <a:rPr lang="en-US" sz="2000" b="0"/>
              <a:t> and </a:t>
            </a:r>
            <a:r>
              <a:rPr lang="en-US" sz="2000" b="0" err="1"/>
              <a:t>Sonifi</a:t>
            </a:r>
            <a:r>
              <a:rPr lang="en-US" sz="2000" b="0"/>
              <a:t> in order to produce hospital-wide communications and notifications</a:t>
            </a:r>
          </a:p>
        </p:txBody>
      </p:sp>
      <p:sp>
        <p:nvSpPr>
          <p:cNvPr id="7" name="Rectangle 6"/>
          <p:cNvSpPr/>
          <p:nvPr/>
        </p:nvSpPr>
        <p:spPr>
          <a:xfrm>
            <a:off x="0" y="0"/>
            <a:ext cx="110531" cy="6858001"/>
          </a:xfrm>
          <a:prstGeom prst="rect">
            <a:avLst/>
          </a:prstGeom>
          <a:solidFill>
            <a:srgbClr val="88C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00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err="1"/>
              <a:t>Vocera</a:t>
            </a:r>
            <a:r>
              <a:rPr lang="en-US"/>
              <a:t> Communications</a:t>
            </a:r>
          </a:p>
        </p:txBody>
      </p:sp>
      <p:sp>
        <p:nvSpPr>
          <p:cNvPr id="5" name="Content Placeholder 4"/>
          <p:cNvSpPr>
            <a:spLocks noGrp="1"/>
          </p:cNvSpPr>
          <p:nvPr>
            <p:ph idx="1"/>
          </p:nvPr>
        </p:nvSpPr>
        <p:spPr>
          <a:xfrm>
            <a:off x="838200" y="1325562"/>
            <a:ext cx="5884148" cy="5097271"/>
          </a:xfrm>
        </p:spPr>
        <p:txBody>
          <a:bodyPr>
            <a:normAutofit/>
          </a:bodyPr>
          <a:lstStyle/>
          <a:p>
            <a:pPr>
              <a:spcBef>
                <a:spcPts val="1800"/>
              </a:spcBef>
            </a:pPr>
            <a:r>
              <a:rPr lang="en-US" sz="2000" b="0" dirty="0"/>
              <a:t>The </a:t>
            </a:r>
            <a:r>
              <a:rPr lang="en-US" sz="2000" b="0" dirty="0" err="1"/>
              <a:t>Vocera</a:t>
            </a:r>
            <a:r>
              <a:rPr lang="en-US" sz="2000" b="0" dirty="0"/>
              <a:t> badge delivers hands-free, real-time voice communication between the wearer, patients and other staff members</a:t>
            </a:r>
          </a:p>
          <a:p>
            <a:pPr>
              <a:spcBef>
                <a:spcPts val="1800"/>
              </a:spcBef>
            </a:pPr>
            <a:r>
              <a:rPr lang="en-US" sz="2000" b="0" dirty="0"/>
              <a:t>This communication system weighs less than two ounces, allowing users to keep their hands free</a:t>
            </a:r>
          </a:p>
          <a:p>
            <a:pPr>
              <a:spcBef>
                <a:spcPts val="1800"/>
              </a:spcBef>
            </a:pPr>
            <a:r>
              <a:rPr lang="en-US" sz="2000" b="0" dirty="0" err="1"/>
              <a:t>Vocera</a:t>
            </a:r>
            <a:r>
              <a:rPr lang="en-US" sz="2000" b="0" dirty="0"/>
              <a:t> is integrated at Responder 5 Nurse Call, Cisco IP phones and Philips monitors at the new VNC facility</a:t>
            </a:r>
          </a:p>
        </p:txBody>
      </p:sp>
      <p:pic>
        <p:nvPicPr>
          <p:cNvPr id="6" name="Picture 1" descr="image001">
            <a:extLst>
              <a:ext uri="{FF2B5EF4-FFF2-40B4-BE49-F238E27FC236}">
                <a16:creationId xmlns="" xmlns:a16="http://schemas.microsoft.com/office/drawing/2014/main" id="{5421111C-B419-42EA-8274-42F5CC6C4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6138" y="816849"/>
            <a:ext cx="2815862" cy="550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0"/>
            <a:ext cx="110531" cy="6858001"/>
          </a:xfrm>
          <a:prstGeom prst="rect">
            <a:avLst/>
          </a:prstGeom>
          <a:solidFill>
            <a:srgbClr val="88C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4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1" y="1542361"/>
            <a:ext cx="5695296" cy="4880472"/>
          </a:xfrm>
        </p:spPr>
        <p:txBody>
          <a:bodyPr>
            <a:normAutofit/>
          </a:bodyPr>
          <a:lstStyle/>
          <a:p>
            <a:pPr>
              <a:spcBef>
                <a:spcPts val="1800"/>
              </a:spcBef>
            </a:pPr>
            <a:r>
              <a:rPr lang="en-US" sz="2000" b="0"/>
              <a:t>Cisco Voice over IP (VoIP) Connects to the </a:t>
            </a:r>
            <a:r>
              <a:rPr lang="en-US" sz="2000" b="0" err="1"/>
              <a:t>Vocera</a:t>
            </a:r>
            <a:r>
              <a:rPr lang="en-US" sz="2000" b="0"/>
              <a:t> application so that calls can be make between telephones and </a:t>
            </a:r>
            <a:r>
              <a:rPr lang="en-US" sz="2000" b="0" err="1"/>
              <a:t>Vocera</a:t>
            </a:r>
            <a:r>
              <a:rPr lang="en-US" sz="2000" b="0"/>
              <a:t> badges.</a:t>
            </a:r>
          </a:p>
          <a:p>
            <a:pPr>
              <a:spcBef>
                <a:spcPts val="1800"/>
              </a:spcBef>
            </a:pPr>
            <a:r>
              <a:rPr lang="en-US" sz="2000" b="0" err="1"/>
              <a:t>Informacast</a:t>
            </a:r>
            <a:r>
              <a:rPr lang="en-US" sz="2000" b="0"/>
              <a:t> for paging and broadcast messaging</a:t>
            </a:r>
          </a:p>
          <a:p>
            <a:pPr>
              <a:spcBef>
                <a:spcPts val="1800"/>
              </a:spcBef>
            </a:pPr>
            <a:r>
              <a:rPr lang="en-US" sz="2000" b="0"/>
              <a:t>Emergency red phones will be installed in key locations</a:t>
            </a:r>
          </a:p>
          <a:p>
            <a:pPr>
              <a:spcBef>
                <a:spcPts val="1800"/>
              </a:spcBef>
            </a:pPr>
            <a:r>
              <a:rPr lang="en-US" sz="2000" b="0"/>
              <a:t>We will be using the Microsoft Outlook Address Book as the employee phone directory for all CPMC Campuses.</a:t>
            </a:r>
          </a:p>
        </p:txBody>
      </p:sp>
      <p:pic>
        <p:nvPicPr>
          <p:cNvPr id="7" name="Content Placeholder 2"/>
          <p:cNvPicPr/>
          <p:nvPr/>
        </p:nvPicPr>
        <p:blipFill>
          <a:blip r:embed="rId3"/>
          <a:stretch>
            <a:fillRect/>
          </a:stretch>
        </p:blipFill>
        <p:spPr>
          <a:xfrm>
            <a:off x="7191389" y="1695452"/>
            <a:ext cx="4964848" cy="3317224"/>
          </a:xfrm>
          <a:prstGeom prst="rect">
            <a:avLst/>
          </a:prstGeom>
        </p:spPr>
      </p:pic>
      <p:sp>
        <p:nvSpPr>
          <p:cNvPr id="2" name="Title 1"/>
          <p:cNvSpPr>
            <a:spLocks noGrp="1"/>
          </p:cNvSpPr>
          <p:nvPr>
            <p:ph type="title"/>
          </p:nvPr>
        </p:nvSpPr>
        <p:spPr>
          <a:xfrm>
            <a:off x="717012" y="12585"/>
            <a:ext cx="11474987" cy="1325563"/>
          </a:xfrm>
        </p:spPr>
        <p:txBody>
          <a:bodyPr/>
          <a:lstStyle/>
          <a:p>
            <a:r>
              <a:rPr lang="en-US"/>
              <a:t>Telephone System – Cisco VoIP</a:t>
            </a:r>
          </a:p>
        </p:txBody>
      </p:sp>
      <p:sp>
        <p:nvSpPr>
          <p:cNvPr id="6" name="Rectangle 5"/>
          <p:cNvSpPr/>
          <p:nvPr/>
        </p:nvSpPr>
        <p:spPr>
          <a:xfrm>
            <a:off x="0" y="0"/>
            <a:ext cx="110531" cy="6858001"/>
          </a:xfrm>
          <a:prstGeom prst="rect">
            <a:avLst/>
          </a:prstGeom>
          <a:solidFill>
            <a:srgbClr val="88C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8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a:t>Building Guidelines</a:t>
            </a:r>
          </a:p>
        </p:txBody>
      </p:sp>
      <p:sp>
        <p:nvSpPr>
          <p:cNvPr id="5" name="Content Placeholder 4"/>
          <p:cNvSpPr>
            <a:spLocks noGrp="1"/>
          </p:cNvSpPr>
          <p:nvPr>
            <p:ph idx="1"/>
          </p:nvPr>
        </p:nvSpPr>
        <p:spPr>
          <a:xfrm>
            <a:off x="838200" y="1156771"/>
            <a:ext cx="6730388" cy="5701229"/>
          </a:xfrm>
        </p:spPr>
        <p:txBody>
          <a:bodyPr>
            <a:normAutofit/>
          </a:bodyPr>
          <a:lstStyle/>
          <a:p>
            <a:pPr marL="0" indent="0">
              <a:buNone/>
            </a:pPr>
            <a:r>
              <a:rPr lang="en-US" b="1" spc="10" dirty="0"/>
              <a:t>Beautiful and tidy = Positive Environment</a:t>
            </a:r>
          </a:p>
          <a:p>
            <a:pPr lvl="1">
              <a:spcBef>
                <a:spcPts val="1200"/>
              </a:spcBef>
            </a:pPr>
            <a:r>
              <a:rPr lang="en-US" sz="2000" spc="10" dirty="0"/>
              <a:t>On stage / off stage concept</a:t>
            </a:r>
          </a:p>
          <a:p>
            <a:pPr lvl="1">
              <a:spcBef>
                <a:spcPts val="1200"/>
              </a:spcBef>
            </a:pPr>
            <a:r>
              <a:rPr lang="en-US" sz="2000" spc="10" dirty="0"/>
              <a:t>Refrain from moving furniture or </a:t>
            </a:r>
            <a:br>
              <a:rPr lang="en-US" sz="2000" spc="10" dirty="0"/>
            </a:br>
            <a:r>
              <a:rPr lang="en-US" sz="2000" spc="10" dirty="0"/>
              <a:t>equipment in the building </a:t>
            </a:r>
          </a:p>
          <a:p>
            <a:pPr lvl="1">
              <a:spcBef>
                <a:spcPts val="1200"/>
              </a:spcBef>
            </a:pPr>
            <a:r>
              <a:rPr lang="en-US" sz="2000" spc="10" dirty="0"/>
              <a:t>Refrain from hanging things on the wall </a:t>
            </a:r>
            <a:br>
              <a:rPr lang="en-US" sz="2000" spc="10" dirty="0"/>
            </a:br>
            <a:r>
              <a:rPr lang="en-US" sz="2000" spc="10" dirty="0"/>
              <a:t>(art and bulletin boards provided)</a:t>
            </a:r>
          </a:p>
          <a:p>
            <a:pPr lvl="1">
              <a:spcBef>
                <a:spcPts val="1200"/>
              </a:spcBef>
            </a:pPr>
            <a:r>
              <a:rPr lang="en-US" sz="2000" spc="10" dirty="0"/>
              <a:t>Only service animals allowed in building </a:t>
            </a:r>
            <a:br>
              <a:rPr lang="en-US" sz="2000" spc="10" dirty="0"/>
            </a:br>
            <a:r>
              <a:rPr lang="en-US" sz="2000" spc="10" dirty="0"/>
              <a:t>(no fish or pets)</a:t>
            </a:r>
          </a:p>
          <a:p>
            <a:pPr lvl="1">
              <a:spcBef>
                <a:spcPts val="1200"/>
              </a:spcBef>
            </a:pPr>
            <a:r>
              <a:rPr lang="en-US" sz="2000" spc="10" dirty="0"/>
              <a:t>Personal packages will no longer be </a:t>
            </a:r>
            <a:br>
              <a:rPr lang="en-US" sz="2000" spc="10" dirty="0"/>
            </a:br>
            <a:r>
              <a:rPr lang="en-US" sz="2000" spc="10" dirty="0"/>
              <a:t>accepted at the campus</a:t>
            </a:r>
          </a:p>
          <a:p>
            <a:pPr lvl="1">
              <a:spcBef>
                <a:spcPts val="1200"/>
              </a:spcBef>
            </a:pPr>
            <a:r>
              <a:rPr lang="en-US" sz="2000" spc="10" dirty="0"/>
              <a:t>Ordering food for delivery – Staff are responsible to come </a:t>
            </a:r>
            <a:r>
              <a:rPr lang="en-US" sz="2000" spc="10" dirty="0" smtClean="0"/>
              <a:t>down </a:t>
            </a:r>
            <a:r>
              <a:rPr lang="en-US" sz="2000" spc="10" dirty="0"/>
              <a:t>to the 3</a:t>
            </a:r>
            <a:r>
              <a:rPr lang="en-US" sz="2000" spc="10" baseline="30000" dirty="0"/>
              <a:t>rd</a:t>
            </a:r>
            <a:r>
              <a:rPr lang="en-US" sz="2000" spc="10" dirty="0"/>
              <a:t> floor security desk at the Emergency Department to pick up food</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3056" t="411" b="549"/>
          <a:stretch/>
        </p:blipFill>
        <p:spPr>
          <a:xfrm rot="10800000">
            <a:off x="7689772" y="-9525"/>
            <a:ext cx="4524261" cy="6877050"/>
          </a:xfrm>
          <a:prstGeom prst="rect">
            <a:avLst/>
          </a:prstGeom>
        </p:spPr>
      </p:pic>
      <p:sp>
        <p:nvSpPr>
          <p:cNvPr id="6" name="Rectangle 5"/>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28293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1" y="1890704"/>
            <a:ext cx="6015272" cy="4880472"/>
          </a:xfrm>
        </p:spPr>
        <p:txBody>
          <a:bodyPr>
            <a:normAutofit/>
          </a:bodyPr>
          <a:lstStyle/>
          <a:p>
            <a:pPr>
              <a:spcBef>
                <a:spcPts val="1800"/>
              </a:spcBef>
            </a:pPr>
            <a:r>
              <a:rPr lang="en-US" b="0" dirty="0"/>
              <a:t>Communication Operators will be located at the Van Ness Campus.</a:t>
            </a:r>
          </a:p>
          <a:p>
            <a:pPr>
              <a:spcBef>
                <a:spcPts val="1800"/>
              </a:spcBef>
            </a:pPr>
            <a:r>
              <a:rPr lang="en-US" b="0" dirty="0"/>
              <a:t>Communication Operators will have Nurse Call and other alarm panels to assist in routing alerts.</a:t>
            </a:r>
            <a:r>
              <a:rPr lang="en-US" sz="2000" b="0" dirty="0"/>
              <a:t> </a:t>
            </a:r>
          </a:p>
        </p:txBody>
      </p:sp>
      <p:sp>
        <p:nvSpPr>
          <p:cNvPr id="2" name="Title 1"/>
          <p:cNvSpPr>
            <a:spLocks noGrp="1"/>
          </p:cNvSpPr>
          <p:nvPr>
            <p:ph type="title"/>
          </p:nvPr>
        </p:nvSpPr>
        <p:spPr>
          <a:xfrm>
            <a:off x="717012" y="227684"/>
            <a:ext cx="11474987" cy="1325563"/>
          </a:xfrm>
        </p:spPr>
        <p:txBody>
          <a:bodyPr/>
          <a:lstStyle/>
          <a:p>
            <a:r>
              <a:rPr lang="en-US" dirty="0"/>
              <a:t>Communication Operations and Systems</a:t>
            </a:r>
          </a:p>
        </p:txBody>
      </p:sp>
      <p:pic>
        <p:nvPicPr>
          <p:cNvPr id="6" name="Picture 5"/>
          <p:cNvPicPr>
            <a:picLocks noChangeAspect="1"/>
          </p:cNvPicPr>
          <p:nvPr/>
        </p:nvPicPr>
        <p:blipFill>
          <a:blip r:embed="rId3"/>
          <a:stretch>
            <a:fillRect/>
          </a:stretch>
        </p:blipFill>
        <p:spPr>
          <a:xfrm>
            <a:off x="7355393" y="1071491"/>
            <a:ext cx="4457945" cy="5781120"/>
          </a:xfrm>
          <a:prstGeom prst="rect">
            <a:avLst/>
          </a:prstGeom>
        </p:spPr>
      </p:pic>
      <p:sp>
        <p:nvSpPr>
          <p:cNvPr id="7" name="Rectangle 6"/>
          <p:cNvSpPr/>
          <p:nvPr/>
        </p:nvSpPr>
        <p:spPr>
          <a:xfrm>
            <a:off x="0" y="0"/>
            <a:ext cx="110531" cy="6858001"/>
          </a:xfrm>
          <a:prstGeom prst="rect">
            <a:avLst/>
          </a:prstGeom>
          <a:solidFill>
            <a:srgbClr val="88C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55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338148"/>
            <a:ext cx="9121047" cy="5084685"/>
          </a:xfrm>
        </p:spPr>
        <p:txBody>
          <a:bodyPr>
            <a:normAutofit/>
          </a:bodyPr>
          <a:lstStyle/>
          <a:p>
            <a:pPr>
              <a:spcBef>
                <a:spcPts val="1800"/>
              </a:spcBef>
            </a:pPr>
            <a:r>
              <a:rPr lang="en-US" b="0" dirty="0"/>
              <a:t>All nurse stations will have digital display boards to display patient census</a:t>
            </a:r>
          </a:p>
          <a:p>
            <a:pPr>
              <a:spcBef>
                <a:spcPts val="1800"/>
              </a:spcBef>
            </a:pPr>
            <a:r>
              <a:rPr lang="en-US" b="0" dirty="0"/>
              <a:t>Specialized display boards will also be present in the ORs and Emergency Department</a:t>
            </a:r>
          </a:p>
          <a:p>
            <a:pPr>
              <a:spcBef>
                <a:spcPts val="1800"/>
              </a:spcBef>
            </a:pPr>
            <a:r>
              <a:rPr lang="en-US" b="0" dirty="0"/>
              <a:t>Conference rooms will have digital signs indicating the daily schedule</a:t>
            </a:r>
          </a:p>
          <a:p>
            <a:pPr>
              <a:spcBef>
                <a:spcPts val="1800"/>
              </a:spcBef>
            </a:pPr>
            <a:r>
              <a:rPr lang="en-US" b="0" dirty="0"/>
              <a:t>A digital donor wall will be present in the lobby areas</a:t>
            </a:r>
          </a:p>
          <a:p>
            <a:pPr>
              <a:spcBef>
                <a:spcPts val="1800"/>
              </a:spcBef>
            </a:pPr>
            <a:r>
              <a:rPr lang="en-US" b="0" dirty="0"/>
              <a:t>Electronic informational kiosks will be located at main patient entrances to facilitate wayfinding</a:t>
            </a:r>
          </a:p>
          <a:p>
            <a:pPr>
              <a:spcBef>
                <a:spcPts val="1800"/>
              </a:spcBef>
            </a:pPr>
            <a:r>
              <a:rPr lang="en-US" b="0" dirty="0"/>
              <a:t>The cafeteria will have digital signs displaying the daily menu</a:t>
            </a:r>
          </a:p>
        </p:txBody>
      </p:sp>
      <p:sp>
        <p:nvSpPr>
          <p:cNvPr id="2" name="Title 1"/>
          <p:cNvSpPr>
            <a:spLocks noGrp="1"/>
          </p:cNvSpPr>
          <p:nvPr>
            <p:ph type="title"/>
          </p:nvPr>
        </p:nvSpPr>
        <p:spPr>
          <a:xfrm>
            <a:off x="717012" y="12585"/>
            <a:ext cx="11474987" cy="1325563"/>
          </a:xfrm>
        </p:spPr>
        <p:txBody>
          <a:bodyPr/>
          <a:lstStyle/>
          <a:p>
            <a:r>
              <a:rPr lang="en-US"/>
              <a:t>Digital Signage</a:t>
            </a:r>
          </a:p>
        </p:txBody>
      </p:sp>
      <p:sp>
        <p:nvSpPr>
          <p:cNvPr id="4" name="Rectangle 3"/>
          <p:cNvSpPr/>
          <p:nvPr/>
        </p:nvSpPr>
        <p:spPr>
          <a:xfrm>
            <a:off x="0" y="0"/>
            <a:ext cx="110531" cy="6858001"/>
          </a:xfrm>
          <a:prstGeom prst="rect">
            <a:avLst/>
          </a:prstGeom>
          <a:solidFill>
            <a:srgbClr val="88C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30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199" y="1145755"/>
            <a:ext cx="6939709" cy="5712246"/>
          </a:xfrm>
        </p:spPr>
        <p:txBody>
          <a:bodyPr>
            <a:normAutofit/>
          </a:bodyPr>
          <a:lstStyle/>
          <a:p>
            <a:pPr marL="0" indent="0">
              <a:buNone/>
            </a:pPr>
            <a:r>
              <a:rPr lang="en-US" sz="2800" dirty="0"/>
              <a:t>Communications</a:t>
            </a:r>
          </a:p>
          <a:p>
            <a:pPr marL="0" lvl="0" indent="0">
              <a:buNone/>
            </a:pPr>
            <a:endParaRPr lang="en-US" sz="2800" b="0" dirty="0">
              <a:solidFill>
                <a:prstClr val="black">
                  <a:lumMod val="65000"/>
                  <a:lumOff val="35000"/>
                </a:prstClr>
              </a:solidFill>
            </a:endParaRPr>
          </a:p>
          <a:p>
            <a:pPr marL="0" lvl="0" indent="0">
              <a:buNone/>
            </a:pPr>
            <a:r>
              <a:rPr lang="en-US" sz="2800" b="0" dirty="0"/>
              <a:t>What is the new hands-free communication device that most staff will wear while at VNC?</a:t>
            </a:r>
          </a:p>
        </p:txBody>
      </p:sp>
      <p:sp>
        <p:nvSpPr>
          <p:cNvPr id="6" name="Rectangle 5"/>
          <p:cNvSpPr/>
          <p:nvPr/>
        </p:nvSpPr>
        <p:spPr>
          <a:xfrm>
            <a:off x="0" y="0"/>
            <a:ext cx="110531" cy="6858001"/>
          </a:xfrm>
          <a:prstGeom prst="rect">
            <a:avLst/>
          </a:prstGeom>
          <a:solidFill>
            <a:srgbClr val="88C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69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199" y="1145755"/>
            <a:ext cx="6939709" cy="5712246"/>
          </a:xfrm>
        </p:spPr>
        <p:txBody>
          <a:bodyPr>
            <a:normAutofit/>
          </a:bodyPr>
          <a:lstStyle/>
          <a:p>
            <a:pPr marL="0" indent="0">
              <a:buNone/>
            </a:pPr>
            <a:r>
              <a:rPr lang="en-US" sz="2800" dirty="0"/>
              <a:t>Communications</a:t>
            </a:r>
          </a:p>
          <a:p>
            <a:pPr marL="0" lvl="0" indent="0">
              <a:buNone/>
            </a:pPr>
            <a:endParaRPr lang="en-US" sz="2800" b="0" dirty="0">
              <a:solidFill>
                <a:prstClr val="black">
                  <a:lumMod val="65000"/>
                  <a:lumOff val="35000"/>
                </a:prstClr>
              </a:solidFill>
            </a:endParaRPr>
          </a:p>
          <a:p>
            <a:pPr marL="0" lvl="0" indent="0">
              <a:buNone/>
            </a:pPr>
            <a:r>
              <a:rPr lang="en-US" sz="2800" b="0" dirty="0">
                <a:solidFill>
                  <a:schemeClr val="bg1">
                    <a:lumMod val="65000"/>
                  </a:schemeClr>
                </a:solidFill>
              </a:rPr>
              <a:t>What is the new hands-free communication device that most staff will wear while at </a:t>
            </a:r>
            <a:r>
              <a:rPr lang="en-US" sz="2800" b="0" dirty="0" smtClean="0">
                <a:solidFill>
                  <a:schemeClr val="bg1">
                    <a:lumMod val="65000"/>
                  </a:schemeClr>
                </a:solidFill>
              </a:rPr>
              <a:t>VNC?</a:t>
            </a:r>
            <a:endParaRPr lang="en-US" sz="2800" b="0" dirty="0">
              <a:solidFill>
                <a:schemeClr val="bg1">
                  <a:lumMod val="65000"/>
                </a:schemeClr>
              </a:solidFill>
            </a:endParaRPr>
          </a:p>
          <a:p>
            <a:pPr marL="0" lvl="0" indent="0">
              <a:buNone/>
            </a:pPr>
            <a:endParaRPr lang="en-US" sz="2800" b="0" dirty="0">
              <a:solidFill>
                <a:prstClr val="black">
                  <a:lumMod val="65000"/>
                  <a:lumOff val="35000"/>
                </a:prstClr>
              </a:solidFill>
            </a:endParaRPr>
          </a:p>
          <a:p>
            <a:pPr marL="0" lvl="0" indent="0">
              <a:buNone/>
            </a:pPr>
            <a:r>
              <a:rPr lang="en-US" sz="2800" dirty="0" err="1">
                <a:solidFill>
                  <a:prstClr val="black">
                    <a:lumMod val="65000"/>
                    <a:lumOff val="35000"/>
                  </a:prstClr>
                </a:solidFill>
              </a:rPr>
              <a:t>Vocera</a:t>
            </a:r>
            <a:r>
              <a:rPr lang="en-US" sz="2800" dirty="0">
                <a:solidFill>
                  <a:prstClr val="black">
                    <a:lumMod val="65000"/>
                    <a:lumOff val="35000"/>
                  </a:prstClr>
                </a:solidFill>
              </a:rPr>
              <a:t> hands-free communicator</a:t>
            </a:r>
            <a:endParaRPr lang="en-US" sz="2800" b="0" dirty="0">
              <a:solidFill>
                <a:prstClr val="black">
                  <a:lumMod val="65000"/>
                  <a:lumOff val="35000"/>
                </a:prstClr>
              </a:solidFill>
            </a:endParaRPr>
          </a:p>
          <a:p>
            <a:pPr marL="0" lvl="0" indent="0">
              <a:buNone/>
            </a:pPr>
            <a:endParaRPr lang="en-US" sz="2800" b="0" dirty="0">
              <a:solidFill>
                <a:prstClr val="black">
                  <a:lumMod val="65000"/>
                  <a:lumOff val="35000"/>
                </a:prstClr>
              </a:solidFill>
            </a:endParaRPr>
          </a:p>
        </p:txBody>
      </p:sp>
      <p:pic>
        <p:nvPicPr>
          <p:cNvPr id="6" name="Picture 1" descr="image001">
            <a:extLst>
              <a:ext uri="{FF2B5EF4-FFF2-40B4-BE49-F238E27FC236}">
                <a16:creationId xmlns:a16="http://schemas.microsoft.com/office/drawing/2014/main" xmlns="" id="{0649380B-7C98-4B3D-8D1A-E5340B411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4117" y="623428"/>
            <a:ext cx="2815862" cy="550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0"/>
            <a:ext cx="110531" cy="6858001"/>
          </a:xfrm>
          <a:prstGeom prst="rect">
            <a:avLst/>
          </a:prstGeom>
          <a:solidFill>
            <a:srgbClr val="88C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09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809999" cy="6858000"/>
          </a:xfrm>
          <a:prstGeom prst="rect">
            <a:avLst/>
          </a:prstGeom>
          <a:gradFill>
            <a:gsLst>
              <a:gs pos="0">
                <a:srgbClr val="005854"/>
              </a:gs>
              <a:gs pos="100000">
                <a:srgbClr val="00AA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617" r="-44" b="15707"/>
          <a:stretch/>
        </p:blipFill>
        <p:spPr>
          <a:xfrm>
            <a:off x="3810000" y="-11018"/>
            <a:ext cx="8385671" cy="6874525"/>
          </a:xfrm>
          <a:prstGeom prst="rect">
            <a:avLst/>
          </a:prstGeom>
        </p:spPr>
      </p:pic>
      <p:sp>
        <p:nvSpPr>
          <p:cNvPr id="10" name="White Transparent Grad"/>
          <p:cNvSpPr/>
          <p:nvPr/>
        </p:nvSpPr>
        <p:spPr>
          <a:xfrm>
            <a:off x="3810000" y="-11018"/>
            <a:ext cx="8385671" cy="6869018"/>
          </a:xfrm>
          <a:prstGeom prst="rect">
            <a:avLst/>
          </a:prstGeom>
          <a:gradFill flip="none" rotWithShape="1">
            <a:gsLst>
              <a:gs pos="0">
                <a:srgbClr val="00AAA0"/>
              </a:gs>
              <a:gs pos="100000">
                <a:srgbClr val="00AAA0">
                  <a:alpha val="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91376" y="3746810"/>
            <a:ext cx="6508594" cy="815665"/>
          </a:xfrm>
          <a:prstGeom prst="rect">
            <a:avLst/>
          </a:prstGeom>
          <a:solidFill>
            <a:schemeClr val="tx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619981" y="1855119"/>
            <a:ext cx="10515600" cy="2852737"/>
          </a:xfrm>
        </p:spPr>
        <p:txBody>
          <a:bodyPr/>
          <a:lstStyle/>
          <a:p>
            <a:r>
              <a:rPr lang="en-US">
                <a:solidFill>
                  <a:schemeClr val="bg1"/>
                </a:solidFill>
              </a:rPr>
              <a:t>New Ways to Work</a:t>
            </a:r>
          </a:p>
        </p:txBody>
      </p:sp>
      <p:sp>
        <p:nvSpPr>
          <p:cNvPr id="5" name="Rectangle 4"/>
          <p:cNvSpPr/>
          <p:nvPr/>
        </p:nvSpPr>
        <p:spPr>
          <a:xfrm>
            <a:off x="0" y="3746810"/>
            <a:ext cx="591015" cy="815665"/>
          </a:xfrm>
          <a:prstGeom prst="rect">
            <a:avLst/>
          </a:prstGeom>
          <a:solidFill>
            <a:srgbClr val="9C7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59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eelchair"/>
          <p:cNvPicPr>
            <a:picLocks noChangeAspect="1" noChangeArrowheads="1"/>
          </p:cNvPicPr>
          <p:nvPr/>
        </p:nvPicPr>
        <p:blipFill rotWithShape="1">
          <a:blip r:embed="rId3">
            <a:extLst>
              <a:ext uri="{28A0092B-C50C-407E-A947-70E740481C1C}">
                <a14:useLocalDpi xmlns:a14="http://schemas.microsoft.com/office/drawing/2010/main" val="0"/>
              </a:ext>
            </a:extLst>
          </a:blip>
          <a:srcRect l="7962" t="1411" r="10007" b="-1411"/>
          <a:stretch/>
        </p:blipFill>
        <p:spPr bwMode="auto">
          <a:xfrm>
            <a:off x="7171981" y="611436"/>
            <a:ext cx="5023692" cy="624656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838200" y="1696599"/>
            <a:ext cx="6454966" cy="3073706"/>
          </a:xfrm>
        </p:spPr>
        <p:txBody>
          <a:bodyPr>
            <a:noAutofit/>
          </a:bodyPr>
          <a:lstStyle/>
          <a:p>
            <a:pPr>
              <a:spcBef>
                <a:spcPts val="1800"/>
              </a:spcBef>
            </a:pPr>
            <a:r>
              <a:rPr lang="en-US" sz="2000" b="0" dirty="0" err="1"/>
              <a:t>AeroScout</a:t>
            </a:r>
            <a:r>
              <a:rPr lang="en-US" sz="2000" b="0" dirty="0"/>
              <a:t> Equipment Tracking is used to help locate and service mobile equipment throughout the facility.  The equipment is tracked via an RFID tag affixed to the equipment.</a:t>
            </a:r>
          </a:p>
          <a:p>
            <a:pPr lvl="0">
              <a:spcBef>
                <a:spcPts val="1800"/>
              </a:spcBef>
            </a:pPr>
            <a:r>
              <a:rPr lang="en-US" sz="2000" b="0" dirty="0"/>
              <a:t>Staff will be able to log into the system and search for equipment using various keywords such as description or tag number</a:t>
            </a:r>
          </a:p>
          <a:p>
            <a:pPr lvl="0">
              <a:spcBef>
                <a:spcPts val="1800"/>
              </a:spcBef>
            </a:pPr>
            <a:r>
              <a:rPr lang="en-US" sz="2000" b="0" dirty="0"/>
              <a:t>Types of equipment to be tagged include things like:</a:t>
            </a:r>
          </a:p>
        </p:txBody>
      </p:sp>
      <p:sp>
        <p:nvSpPr>
          <p:cNvPr id="4" name="Title 3"/>
          <p:cNvSpPr txBox="1">
            <a:spLocks/>
          </p:cNvSpPr>
          <p:nvPr/>
        </p:nvSpPr>
        <p:spPr>
          <a:xfrm>
            <a:off x="838200" y="225508"/>
            <a:ext cx="8988846" cy="12050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r>
              <a:rPr lang="en-US" sz="4400"/>
              <a:t>Equipment Tracking with </a:t>
            </a:r>
            <a:r>
              <a:rPr lang="en-US" sz="4400" err="1"/>
              <a:t>AeroScout</a:t>
            </a:r>
            <a:r>
              <a:rPr lang="en-US" sz="4400"/>
              <a:t> RFID Tags</a:t>
            </a:r>
          </a:p>
        </p:txBody>
      </p:sp>
      <p:sp>
        <p:nvSpPr>
          <p:cNvPr id="6" name="TextBox 5"/>
          <p:cNvSpPr txBox="1"/>
          <p:nvPr/>
        </p:nvSpPr>
        <p:spPr>
          <a:xfrm>
            <a:off x="1581346" y="4529144"/>
            <a:ext cx="5251534" cy="1554272"/>
          </a:xfrm>
          <a:prstGeom prst="rect">
            <a:avLst/>
          </a:prstGeom>
          <a:noFill/>
        </p:spPr>
        <p:txBody>
          <a:bodyPr wrap="square" numCol="2" spcCol="0" rtlCol="0">
            <a:spAutoFit/>
          </a:bodyPr>
          <a:lstStyle/>
          <a:p>
            <a:pPr marL="0" lvl="1">
              <a:spcBef>
                <a:spcPts val="600"/>
              </a:spcBef>
            </a:pPr>
            <a:r>
              <a:rPr lang="en-US" sz="2000">
                <a:solidFill>
                  <a:schemeClr val="tx1">
                    <a:lumMod val="65000"/>
                    <a:lumOff val="35000"/>
                  </a:schemeClr>
                </a:solidFill>
              </a:rPr>
              <a:t>Beds</a:t>
            </a:r>
          </a:p>
          <a:p>
            <a:pPr marL="0" lvl="1">
              <a:spcBef>
                <a:spcPts val="600"/>
              </a:spcBef>
            </a:pPr>
            <a:r>
              <a:rPr lang="en-US" sz="2000">
                <a:solidFill>
                  <a:schemeClr val="tx1">
                    <a:lumMod val="65000"/>
                    <a:lumOff val="35000"/>
                  </a:schemeClr>
                </a:solidFill>
              </a:rPr>
              <a:t>Wheelchairs</a:t>
            </a:r>
          </a:p>
          <a:p>
            <a:pPr marL="0" lvl="1">
              <a:spcBef>
                <a:spcPts val="600"/>
              </a:spcBef>
            </a:pPr>
            <a:r>
              <a:rPr lang="en-US" sz="2000">
                <a:solidFill>
                  <a:schemeClr val="tx1">
                    <a:lumMod val="65000"/>
                    <a:lumOff val="35000"/>
                  </a:schemeClr>
                </a:solidFill>
              </a:rPr>
              <a:t>Pumps</a:t>
            </a:r>
          </a:p>
          <a:p>
            <a:pPr marL="0" lvl="1">
              <a:spcBef>
                <a:spcPts val="600"/>
              </a:spcBef>
            </a:pPr>
            <a:r>
              <a:rPr lang="en-US" sz="2000">
                <a:solidFill>
                  <a:schemeClr val="tx1">
                    <a:lumMod val="65000"/>
                    <a:lumOff val="35000"/>
                  </a:schemeClr>
                </a:solidFill>
              </a:rPr>
              <a:t>Monitors</a:t>
            </a:r>
          </a:p>
          <a:p>
            <a:pPr marL="0" lvl="1">
              <a:spcBef>
                <a:spcPts val="600"/>
              </a:spcBef>
            </a:pPr>
            <a:r>
              <a:rPr lang="en-US" sz="2000">
                <a:solidFill>
                  <a:schemeClr val="tx1">
                    <a:lumMod val="65000"/>
                    <a:lumOff val="35000"/>
                  </a:schemeClr>
                </a:solidFill>
              </a:rPr>
              <a:t>Ventilators</a:t>
            </a:r>
          </a:p>
          <a:p>
            <a:pPr marL="0" lvl="1">
              <a:spcBef>
                <a:spcPts val="600"/>
              </a:spcBef>
            </a:pPr>
            <a:r>
              <a:rPr lang="en-US" sz="2000">
                <a:solidFill>
                  <a:schemeClr val="tx1">
                    <a:lumMod val="65000"/>
                    <a:lumOff val="35000"/>
                  </a:schemeClr>
                </a:solidFill>
              </a:rPr>
              <a:t>Various portable devices</a:t>
            </a:r>
          </a:p>
          <a:p>
            <a:pPr marL="0" lvl="1">
              <a:spcBef>
                <a:spcPts val="600"/>
              </a:spcBef>
            </a:pPr>
            <a:r>
              <a:rPr lang="en-US" sz="2000">
                <a:solidFill>
                  <a:schemeClr val="tx1">
                    <a:lumMod val="65000"/>
                    <a:lumOff val="35000"/>
                  </a:schemeClr>
                </a:solidFill>
              </a:rPr>
              <a:t>Others</a:t>
            </a:r>
          </a:p>
        </p:txBody>
      </p:sp>
      <p:sp>
        <p:nvSpPr>
          <p:cNvPr id="7" name="Rectangle 6"/>
          <p:cNvSpPr/>
          <p:nvPr/>
        </p:nvSpPr>
        <p:spPr>
          <a:xfrm>
            <a:off x="0" y="0"/>
            <a:ext cx="110531" cy="6858001"/>
          </a:xfrm>
          <a:prstGeom prst="rect">
            <a:avLst/>
          </a:prstGeom>
          <a:solidFill>
            <a:srgbClr val="9C7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2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1" y="1207522"/>
            <a:ext cx="8134978" cy="5349091"/>
          </a:xfrm>
        </p:spPr>
        <p:txBody>
          <a:bodyPr>
            <a:normAutofit/>
          </a:bodyPr>
          <a:lstStyle/>
          <a:p>
            <a:pPr marL="0" indent="0">
              <a:buNone/>
            </a:pPr>
            <a:r>
              <a:rPr lang="en-US" dirty="0"/>
              <a:t>Supply Chain</a:t>
            </a:r>
          </a:p>
          <a:p>
            <a:r>
              <a:rPr lang="en-US" dirty="0"/>
              <a:t>Central distribution is located on the 2</a:t>
            </a:r>
            <a:r>
              <a:rPr lang="en-US" baseline="30000" dirty="0"/>
              <a:t>nd</a:t>
            </a:r>
            <a:r>
              <a:rPr lang="en-US" dirty="0"/>
              <a:t> floor Room 2200</a:t>
            </a:r>
          </a:p>
          <a:p>
            <a:pPr lvl="1"/>
            <a:r>
              <a:rPr lang="en-US" dirty="0"/>
              <a:t>Entry at the loading dock and receiving office room 1400 on level P1</a:t>
            </a:r>
          </a:p>
          <a:p>
            <a:pPr lvl="2"/>
            <a:r>
              <a:rPr lang="en-US" dirty="0"/>
              <a:t>The P1 receiving area will be for Fed-Ex, UPS, florist, Lab carriers, Blood Bank, Pharmaceuticals etc.</a:t>
            </a:r>
          </a:p>
          <a:p>
            <a:r>
              <a:rPr lang="en-US" dirty="0"/>
              <a:t>Central Distribution will operate 7 days a week on 3 shifts 0700-1530, 1500-2330, 0100-0930</a:t>
            </a:r>
          </a:p>
          <a:p>
            <a:pPr lvl="1"/>
            <a:r>
              <a:rPr lang="en-US" dirty="0"/>
              <a:t>For supplies needed between 2330-0100, contact nursing supervisor who has access to Room 2200</a:t>
            </a:r>
          </a:p>
          <a:p>
            <a:pPr marL="457200" lvl="1" indent="0">
              <a:buNone/>
            </a:pPr>
            <a:endParaRPr lang="en-US" i="1" dirty="0"/>
          </a:p>
        </p:txBody>
      </p:sp>
      <p:sp>
        <p:nvSpPr>
          <p:cNvPr id="2" name="Title 1"/>
          <p:cNvSpPr>
            <a:spLocks noGrp="1"/>
          </p:cNvSpPr>
          <p:nvPr>
            <p:ph type="title"/>
          </p:nvPr>
        </p:nvSpPr>
        <p:spPr>
          <a:xfrm>
            <a:off x="717012" y="12585"/>
            <a:ext cx="11474987" cy="1325563"/>
          </a:xfrm>
        </p:spPr>
        <p:txBody>
          <a:bodyPr/>
          <a:lstStyle/>
          <a:p>
            <a:r>
              <a:rPr lang="en-US"/>
              <a:t>Deliveries and Mail</a:t>
            </a:r>
          </a:p>
        </p:txBody>
      </p:sp>
      <p:sp>
        <p:nvSpPr>
          <p:cNvPr id="4" name="Rectangle 3"/>
          <p:cNvSpPr/>
          <p:nvPr/>
        </p:nvSpPr>
        <p:spPr>
          <a:xfrm>
            <a:off x="0" y="0"/>
            <a:ext cx="110531" cy="6858001"/>
          </a:xfrm>
          <a:prstGeom prst="rect">
            <a:avLst/>
          </a:prstGeom>
          <a:solidFill>
            <a:srgbClr val="9C7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01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338148"/>
            <a:ext cx="6241609" cy="5426209"/>
          </a:xfrm>
        </p:spPr>
        <p:txBody>
          <a:bodyPr>
            <a:normAutofit/>
          </a:bodyPr>
          <a:lstStyle/>
          <a:p>
            <a:pPr>
              <a:spcBef>
                <a:spcPts val="1800"/>
              </a:spcBef>
            </a:pPr>
            <a:r>
              <a:rPr lang="en-US" sz="2200" b="0" dirty="0"/>
              <a:t>The campus is Leadership in Energy and Environmental Design (LEED) certified</a:t>
            </a:r>
          </a:p>
          <a:p>
            <a:pPr>
              <a:spcBef>
                <a:spcPts val="1800"/>
              </a:spcBef>
            </a:pPr>
            <a:r>
              <a:rPr lang="en-US" sz="2200" b="0" dirty="0"/>
              <a:t>This includes recycling, composting, red-bag (biohazard), pharmaceutical and toxic waste management and medical equipment reuse. </a:t>
            </a:r>
          </a:p>
          <a:p>
            <a:pPr>
              <a:spcBef>
                <a:spcPts val="1800"/>
              </a:spcBef>
            </a:pPr>
            <a:r>
              <a:rPr lang="en-US" sz="2200" b="0" dirty="0"/>
              <a:t>Waste will be separated into streams allowing patients, visitors and staff to contribute to our creating a healthy planet</a:t>
            </a:r>
          </a:p>
          <a:p>
            <a:pPr>
              <a:spcBef>
                <a:spcPts val="1800"/>
              </a:spcBef>
            </a:pPr>
            <a:r>
              <a:rPr lang="en-US" sz="2200" b="0" dirty="0"/>
              <a:t>There are receptacles for three waste streams </a:t>
            </a:r>
            <a:br>
              <a:rPr lang="en-US" sz="2200" b="0" dirty="0"/>
            </a:br>
            <a:r>
              <a:rPr lang="en-US" sz="2200" b="0" dirty="0"/>
              <a:t>co-mingled recycling (blue), regular trash (black), and composting (green).</a:t>
            </a:r>
          </a:p>
          <a:p>
            <a:pPr>
              <a:spcBef>
                <a:spcPts val="1800"/>
              </a:spcBef>
            </a:pPr>
            <a:endParaRPr lang="en-US" sz="2200" b="0" dirty="0"/>
          </a:p>
        </p:txBody>
      </p:sp>
      <p:sp>
        <p:nvSpPr>
          <p:cNvPr id="2" name="Title 1"/>
          <p:cNvSpPr>
            <a:spLocks noGrp="1"/>
          </p:cNvSpPr>
          <p:nvPr>
            <p:ph type="title"/>
          </p:nvPr>
        </p:nvSpPr>
        <p:spPr>
          <a:xfrm>
            <a:off x="717012" y="12585"/>
            <a:ext cx="11474987" cy="1325563"/>
          </a:xfrm>
        </p:spPr>
        <p:txBody>
          <a:bodyPr/>
          <a:lstStyle/>
          <a:p>
            <a:r>
              <a:rPr lang="en-US"/>
              <a:t>Sustainable Waste Removal</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8908" t="15533" r="7067" b="277"/>
          <a:stretch/>
        </p:blipFill>
        <p:spPr>
          <a:xfrm>
            <a:off x="7385538" y="1543837"/>
            <a:ext cx="4766068" cy="3920530"/>
          </a:xfrm>
          <a:prstGeom prst="rect">
            <a:avLst/>
          </a:prstGeom>
        </p:spPr>
      </p:pic>
      <p:sp>
        <p:nvSpPr>
          <p:cNvPr id="6" name="Rectangle 5"/>
          <p:cNvSpPr/>
          <p:nvPr/>
        </p:nvSpPr>
        <p:spPr>
          <a:xfrm>
            <a:off x="0" y="0"/>
            <a:ext cx="110531" cy="6858001"/>
          </a:xfrm>
          <a:prstGeom prst="rect">
            <a:avLst/>
          </a:prstGeom>
          <a:solidFill>
            <a:srgbClr val="9C7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53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547472"/>
            <a:ext cx="6532084" cy="5007568"/>
          </a:xfrm>
        </p:spPr>
        <p:txBody>
          <a:bodyPr>
            <a:normAutofit/>
          </a:bodyPr>
          <a:lstStyle/>
          <a:p>
            <a:pPr marL="0" indent="0">
              <a:spcBef>
                <a:spcPts val="1800"/>
              </a:spcBef>
              <a:buNone/>
            </a:pPr>
            <a:r>
              <a:rPr lang="en-US" sz="2000"/>
              <a:t>FMP sends documents to a virtual print queue in the cloud linked to the user who initiated the print job:</a:t>
            </a:r>
          </a:p>
          <a:p>
            <a:pPr marL="285750" indent="-285750" eaLnBrk="0" fontAlgn="base" hangingPunct="0">
              <a:spcBef>
                <a:spcPts val="1200"/>
              </a:spcBef>
              <a:spcAft>
                <a:spcPct val="0"/>
              </a:spcAft>
            </a:pPr>
            <a:r>
              <a:rPr lang="en-US" sz="2000" b="0"/>
              <a:t>The user can go to any printer, tap their badge tap on the badge reader, and any pending print jobs will print to that printer.</a:t>
            </a:r>
          </a:p>
          <a:p>
            <a:pPr marL="285750" indent="-285750" eaLnBrk="0" fontAlgn="base" hangingPunct="0">
              <a:spcBef>
                <a:spcPts val="1200"/>
              </a:spcBef>
              <a:spcAft>
                <a:spcPct val="0"/>
              </a:spcAft>
            </a:pPr>
            <a:r>
              <a:rPr lang="en-US" sz="2000" b="0"/>
              <a:t>The deployment of FMP is specific to a workstation (not a user, or a printer) and can be customized to accommodate workflows.</a:t>
            </a:r>
          </a:p>
          <a:p>
            <a:pPr marL="285750" indent="-285750" eaLnBrk="0" fontAlgn="base" hangingPunct="0">
              <a:spcBef>
                <a:spcPts val="1200"/>
              </a:spcBef>
              <a:spcAft>
                <a:spcPct val="0"/>
              </a:spcAft>
            </a:pPr>
            <a:r>
              <a:rPr lang="en-US" sz="2000" b="0"/>
              <a:t>Specific print jobs (i.e. RX and some orders) can also remain non-FMP but will need to be assessed and approved by hospital leadership </a:t>
            </a:r>
          </a:p>
          <a:p>
            <a:pPr marL="285750" indent="-285750" eaLnBrk="0" fontAlgn="base" hangingPunct="0">
              <a:spcBef>
                <a:spcPts val="1200"/>
              </a:spcBef>
              <a:spcAft>
                <a:spcPct val="0"/>
              </a:spcAft>
            </a:pPr>
            <a:r>
              <a:rPr lang="en-US" sz="2000" b="0"/>
              <a:t>Copier and printer support is provided by the Sutter Health Service Desk which is accessed by calling </a:t>
            </a:r>
            <a:r>
              <a:rPr lang="en-US" sz="2000"/>
              <a:t>888-888-6044</a:t>
            </a:r>
            <a:r>
              <a:rPr lang="en-US" sz="2000" b="0"/>
              <a:t> or accessing the IS Portal at </a:t>
            </a:r>
            <a:r>
              <a:rPr lang="en-US" sz="2000">
                <a:solidFill>
                  <a:srgbClr val="00AAA0"/>
                </a:solidFill>
              </a:rPr>
              <a:t>IS.SUTTERHEALTH.ORG.</a:t>
            </a:r>
          </a:p>
        </p:txBody>
      </p:sp>
      <p:sp>
        <p:nvSpPr>
          <p:cNvPr id="6" name="Title 3"/>
          <p:cNvSpPr>
            <a:spLocks noGrp="1"/>
          </p:cNvSpPr>
          <p:nvPr>
            <p:ph type="title"/>
          </p:nvPr>
        </p:nvSpPr>
        <p:spPr>
          <a:xfrm>
            <a:off x="838200" y="225508"/>
            <a:ext cx="11181202" cy="1205057"/>
          </a:xfrm>
        </p:spPr>
        <p:txBody>
          <a:bodyPr/>
          <a:lstStyle/>
          <a:p>
            <a:r>
              <a:rPr lang="en-US" sz="4400" dirty="0"/>
              <a:t>Follow Me Printing (FMP)</a:t>
            </a:r>
          </a:p>
        </p:txBody>
      </p:sp>
      <p:pic>
        <p:nvPicPr>
          <p:cNvPr id="7" name="Picture 6" descr="A picture containing indoor, cabinet, microwave, kitchen&#10;&#10;Description generated with high confidence">
            <a:extLst>
              <a:ext uri="{FF2B5EF4-FFF2-40B4-BE49-F238E27FC236}">
                <a16:creationId xmlns="" xmlns:a16="http://schemas.microsoft.com/office/drawing/2014/main" id="{95265034-1859-4896-9C1F-DBBDA5CE6FAC}"/>
              </a:ext>
            </a:extLst>
          </p:cNvPr>
          <p:cNvPicPr>
            <a:picLocks noChangeAspect="1"/>
          </p:cNvPicPr>
          <p:nvPr/>
        </p:nvPicPr>
        <p:blipFill>
          <a:blip r:embed="rId3"/>
          <a:stretch>
            <a:fillRect/>
          </a:stretch>
        </p:blipFill>
        <p:spPr>
          <a:xfrm>
            <a:off x="7679629" y="2497857"/>
            <a:ext cx="4015740" cy="2176780"/>
          </a:xfrm>
          <a:prstGeom prst="rect">
            <a:avLst/>
          </a:prstGeom>
        </p:spPr>
      </p:pic>
      <p:cxnSp>
        <p:nvCxnSpPr>
          <p:cNvPr id="8" name="Elbow Connector 7"/>
          <p:cNvCxnSpPr/>
          <p:nvPr/>
        </p:nvCxnSpPr>
        <p:spPr>
          <a:xfrm rot="16200000" flipH="1">
            <a:off x="10036255" y="2032051"/>
            <a:ext cx="1277956" cy="1101463"/>
          </a:xfrm>
          <a:prstGeom prst="bentConnector3">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548168" y="1547472"/>
            <a:ext cx="1632857" cy="369332"/>
          </a:xfrm>
          <a:prstGeom prst="rect">
            <a:avLst/>
          </a:prstGeom>
          <a:noFill/>
        </p:spPr>
        <p:txBody>
          <a:bodyPr wrap="square" rtlCol="0">
            <a:spAutoFit/>
          </a:bodyPr>
          <a:lstStyle/>
          <a:p>
            <a:pPr lvl="0"/>
            <a:r>
              <a:rPr lang="en-US">
                <a:solidFill>
                  <a:srgbClr val="00AAA0"/>
                </a:solidFill>
              </a:rPr>
              <a:t>Badge Reader</a:t>
            </a:r>
          </a:p>
        </p:txBody>
      </p:sp>
      <p:sp>
        <p:nvSpPr>
          <p:cNvPr id="10" name="Rectangle 9"/>
          <p:cNvSpPr/>
          <p:nvPr/>
        </p:nvSpPr>
        <p:spPr>
          <a:xfrm>
            <a:off x="0" y="0"/>
            <a:ext cx="110531" cy="6858001"/>
          </a:xfrm>
          <a:prstGeom prst="rect">
            <a:avLst/>
          </a:prstGeom>
          <a:solidFill>
            <a:srgbClr val="9C7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18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200" y="1145755"/>
            <a:ext cx="4828504" cy="5712246"/>
          </a:xfrm>
        </p:spPr>
        <p:txBody>
          <a:bodyPr>
            <a:normAutofit/>
          </a:bodyPr>
          <a:lstStyle/>
          <a:p>
            <a:pPr marL="0" indent="0">
              <a:buNone/>
            </a:pPr>
            <a:r>
              <a:rPr lang="en-US" sz="2800" dirty="0"/>
              <a:t>New Ways to Work</a:t>
            </a:r>
          </a:p>
          <a:p>
            <a:pPr marL="0" lvl="0" indent="0">
              <a:buNone/>
            </a:pPr>
            <a:endParaRPr lang="en-US" sz="2800" b="0" dirty="0">
              <a:solidFill>
                <a:prstClr val="black">
                  <a:lumMod val="65000"/>
                  <a:lumOff val="35000"/>
                </a:prstClr>
              </a:solidFill>
            </a:endParaRPr>
          </a:p>
          <a:p>
            <a:pPr marL="0" lvl="0" indent="0">
              <a:buNone/>
            </a:pPr>
            <a:r>
              <a:rPr lang="en-US" sz="2800" b="0" dirty="0">
                <a:solidFill>
                  <a:schemeClr val="tx1">
                    <a:lumMod val="75000"/>
                    <a:lumOff val="25000"/>
                  </a:schemeClr>
                </a:solidFill>
              </a:rPr>
              <a:t>How do I get my printout from Follow Me Printing?</a:t>
            </a:r>
          </a:p>
        </p:txBody>
      </p:sp>
      <p:sp>
        <p:nvSpPr>
          <p:cNvPr id="6" name="Rectangle 5"/>
          <p:cNvSpPr/>
          <p:nvPr/>
        </p:nvSpPr>
        <p:spPr>
          <a:xfrm>
            <a:off x="0" y="0"/>
            <a:ext cx="110531" cy="6858001"/>
          </a:xfrm>
          <a:prstGeom prst="rect">
            <a:avLst/>
          </a:prstGeom>
          <a:solidFill>
            <a:srgbClr val="9C7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387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306" t="39446" r="5555" b="10555"/>
          <a:stretch/>
        </p:blipFill>
        <p:spPr>
          <a:xfrm>
            <a:off x="115919" y="-7332"/>
            <a:ext cx="12185527" cy="6729731"/>
          </a:xfrm>
          <a:prstGeom prst="rect">
            <a:avLst/>
          </a:prstGeom>
          <a:ln>
            <a:noFill/>
          </a:ln>
          <a:effectLst/>
        </p:spPr>
      </p:pic>
    </p:spTree>
    <p:extLst>
      <p:ext uri="{BB962C8B-B14F-4D97-AF65-F5344CB8AC3E}">
        <p14:creationId xmlns:p14="http://schemas.microsoft.com/office/powerpoint/2010/main" val="269657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1181202" cy="1325563"/>
          </a:xfrm>
        </p:spPr>
        <p:txBody>
          <a:bodyPr/>
          <a:lstStyle/>
          <a:p>
            <a:r>
              <a:rPr lang="en-US" dirty="0"/>
              <a:t>Quiz Time</a:t>
            </a:r>
          </a:p>
        </p:txBody>
      </p:sp>
      <p:sp>
        <p:nvSpPr>
          <p:cNvPr id="5" name="Content Placeholder 4"/>
          <p:cNvSpPr>
            <a:spLocks noGrp="1"/>
          </p:cNvSpPr>
          <p:nvPr>
            <p:ph idx="1"/>
          </p:nvPr>
        </p:nvSpPr>
        <p:spPr>
          <a:xfrm>
            <a:off x="838200" y="1145755"/>
            <a:ext cx="4699715" cy="5712246"/>
          </a:xfrm>
        </p:spPr>
        <p:txBody>
          <a:bodyPr>
            <a:normAutofit/>
          </a:bodyPr>
          <a:lstStyle/>
          <a:p>
            <a:pPr marL="0" indent="0">
              <a:buNone/>
            </a:pPr>
            <a:r>
              <a:rPr lang="en-US" sz="2800" dirty="0"/>
              <a:t>New Ways to Work</a:t>
            </a:r>
          </a:p>
          <a:p>
            <a:pPr marL="0" lvl="0" indent="0">
              <a:buNone/>
            </a:pPr>
            <a:endParaRPr lang="en-US" sz="2800" b="0" dirty="0">
              <a:solidFill>
                <a:prstClr val="black">
                  <a:lumMod val="65000"/>
                  <a:lumOff val="35000"/>
                </a:prstClr>
              </a:solidFill>
            </a:endParaRPr>
          </a:p>
          <a:p>
            <a:pPr marL="0" lvl="0" indent="0">
              <a:buNone/>
            </a:pPr>
            <a:r>
              <a:rPr lang="en-US" sz="2800" b="0" dirty="0">
                <a:solidFill>
                  <a:schemeClr val="bg1">
                    <a:lumMod val="65000"/>
                  </a:schemeClr>
                </a:solidFill>
              </a:rPr>
              <a:t>How do I get my printout from Follow Me Printing?</a:t>
            </a:r>
          </a:p>
          <a:p>
            <a:pPr marL="0" lvl="0" indent="0">
              <a:buNone/>
            </a:pPr>
            <a:endParaRPr lang="en-US" sz="2800" b="0" dirty="0">
              <a:solidFill>
                <a:prstClr val="black">
                  <a:lumMod val="65000"/>
                  <a:lumOff val="35000"/>
                </a:prstClr>
              </a:solidFill>
            </a:endParaRPr>
          </a:p>
          <a:p>
            <a:pPr marL="0" lvl="0" indent="0">
              <a:buNone/>
            </a:pPr>
            <a:r>
              <a:rPr lang="en-US" sz="2800" dirty="0">
                <a:solidFill>
                  <a:prstClr val="black">
                    <a:lumMod val="65000"/>
                    <a:lumOff val="35000"/>
                  </a:prstClr>
                </a:solidFill>
              </a:rPr>
              <a:t>Tap badge to printer</a:t>
            </a:r>
            <a:endParaRPr lang="en-US" sz="2800" b="0" dirty="0">
              <a:solidFill>
                <a:prstClr val="black">
                  <a:lumMod val="65000"/>
                  <a:lumOff val="35000"/>
                </a:prstClr>
              </a:solidFill>
            </a:endParaRPr>
          </a:p>
          <a:p>
            <a:pPr marL="0" lvl="0" indent="0">
              <a:buNone/>
            </a:pPr>
            <a:endParaRPr lang="en-US" sz="2800" b="0" dirty="0">
              <a:solidFill>
                <a:prstClr val="black">
                  <a:lumMod val="65000"/>
                  <a:lumOff val="35000"/>
                </a:prstClr>
              </a:solidFill>
            </a:endParaRPr>
          </a:p>
        </p:txBody>
      </p:sp>
      <p:pic>
        <p:nvPicPr>
          <p:cNvPr id="7" name="Picture 6" descr="A picture containing indoor, cabinet, microwave, kitchen&#10;&#10;Description generated with high confidence">
            <a:extLst>
              <a:ext uri="{FF2B5EF4-FFF2-40B4-BE49-F238E27FC236}">
                <a16:creationId xmlns:a16="http://schemas.microsoft.com/office/drawing/2014/main" xmlns="" id="{95265034-1859-4896-9C1F-DBBDA5CE6FAC}"/>
              </a:ext>
            </a:extLst>
          </p:cNvPr>
          <p:cNvPicPr>
            <a:picLocks noChangeAspect="1"/>
          </p:cNvPicPr>
          <p:nvPr/>
        </p:nvPicPr>
        <p:blipFill>
          <a:blip r:embed="rId3"/>
          <a:stretch>
            <a:fillRect/>
          </a:stretch>
        </p:blipFill>
        <p:spPr>
          <a:xfrm>
            <a:off x="7679629" y="2497857"/>
            <a:ext cx="4015740" cy="2176780"/>
          </a:xfrm>
          <a:prstGeom prst="rect">
            <a:avLst/>
          </a:prstGeom>
        </p:spPr>
      </p:pic>
      <p:cxnSp>
        <p:nvCxnSpPr>
          <p:cNvPr id="8" name="Elbow Connector 7"/>
          <p:cNvCxnSpPr/>
          <p:nvPr/>
        </p:nvCxnSpPr>
        <p:spPr>
          <a:xfrm rot="16200000" flipH="1">
            <a:off x="10036255" y="2032051"/>
            <a:ext cx="1277956" cy="1101463"/>
          </a:xfrm>
          <a:prstGeom prst="bentConnector3">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548168" y="1547472"/>
            <a:ext cx="1632857" cy="369332"/>
          </a:xfrm>
          <a:prstGeom prst="rect">
            <a:avLst/>
          </a:prstGeom>
          <a:noFill/>
        </p:spPr>
        <p:txBody>
          <a:bodyPr wrap="square" rtlCol="0">
            <a:spAutoFit/>
          </a:bodyPr>
          <a:lstStyle/>
          <a:p>
            <a:pPr lvl="0"/>
            <a:r>
              <a:rPr lang="en-US">
                <a:solidFill>
                  <a:srgbClr val="00AAA0"/>
                </a:solidFill>
              </a:rPr>
              <a:t>Badge Reader</a:t>
            </a:r>
          </a:p>
        </p:txBody>
      </p:sp>
      <p:sp>
        <p:nvSpPr>
          <p:cNvPr id="10" name="Rectangle 9"/>
          <p:cNvSpPr/>
          <p:nvPr/>
        </p:nvSpPr>
        <p:spPr>
          <a:xfrm>
            <a:off x="0" y="0"/>
            <a:ext cx="110531" cy="6858001"/>
          </a:xfrm>
          <a:prstGeom prst="rect">
            <a:avLst/>
          </a:prstGeom>
          <a:solidFill>
            <a:srgbClr val="9C7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52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p:cNvSpPr txBox="1">
            <a:spLocks/>
          </p:cNvSpPr>
          <p:nvPr/>
        </p:nvSpPr>
        <p:spPr>
          <a:xfrm>
            <a:off x="0" y="-12525"/>
            <a:ext cx="3354055" cy="1265128"/>
          </a:xfrm>
          <a:prstGeom prst="rect">
            <a:avLst/>
          </a:prstGeom>
          <a:solidFill>
            <a:srgbClr val="009E96"/>
          </a:solidFill>
        </p:spPr>
        <p:txBody>
          <a:bodyPr vert="horz" lIns="91440" tIns="45720" rIns="91440" bIns="45720" rtlCol="0" anchor="b" anchorCtr="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00000"/>
              </a:lnSpc>
              <a:spcBef>
                <a:spcPts val="0"/>
              </a:spcBef>
            </a:pPr>
            <a:r>
              <a:rPr lang="en-US" sz="5800" b="1">
                <a:solidFill>
                  <a:prstClr val="white"/>
                </a:solidFill>
                <a:latin typeface="+mj-lt"/>
              </a:rPr>
              <a:t>Thank you.</a:t>
            </a:r>
            <a:endParaRPr lang="en-US" sz="1800" b="1">
              <a:solidFill>
                <a:prstClr val="white"/>
              </a:solidFill>
              <a:latin typeface="+mj-lt"/>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1790" t="3805" r="8851" b="152"/>
          <a:stretch/>
        </p:blipFill>
        <p:spPr>
          <a:xfrm>
            <a:off x="3399983" y="-10886"/>
            <a:ext cx="5036446" cy="6868886"/>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6591" t="641" r="10661" b="3526"/>
          <a:stretch/>
        </p:blipFill>
        <p:spPr>
          <a:xfrm>
            <a:off x="8479971" y="3635829"/>
            <a:ext cx="3714124" cy="3254827"/>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7850" t="10876" r="21723" b="1327"/>
          <a:stretch/>
        </p:blipFill>
        <p:spPr>
          <a:xfrm>
            <a:off x="8479971" y="-10886"/>
            <a:ext cx="3712029" cy="3603172"/>
          </a:xfrm>
          <a:prstGeom prst="rect">
            <a:avLst/>
          </a:prstGeom>
        </p:spPr>
      </p:pic>
      <p:sp>
        <p:nvSpPr>
          <p:cNvPr id="11" name="Text Placeholder 6"/>
          <p:cNvSpPr txBox="1">
            <a:spLocks/>
          </p:cNvSpPr>
          <p:nvPr/>
        </p:nvSpPr>
        <p:spPr>
          <a:xfrm>
            <a:off x="110835" y="1437034"/>
            <a:ext cx="3151361" cy="4451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2400" b="1" dirty="0"/>
              <a:t>Now let’s tour the new hospital.</a:t>
            </a:r>
          </a:p>
          <a:p>
            <a:pPr marL="0" indent="0">
              <a:lnSpc>
                <a:spcPct val="110000"/>
              </a:lnSpc>
              <a:spcBef>
                <a:spcPts val="1800"/>
              </a:spcBef>
              <a:buNone/>
            </a:pPr>
            <a:r>
              <a:rPr lang="en-US" sz="1600" dirty="0"/>
              <a:t>During tour, STAY IN GROUP – </a:t>
            </a:r>
            <a:br>
              <a:rPr lang="en-US" sz="1600" dirty="0"/>
            </a:br>
            <a:r>
              <a:rPr lang="en-US" sz="1600" dirty="0"/>
              <a:t>no wandering!</a:t>
            </a:r>
          </a:p>
          <a:p>
            <a:pPr marL="0" indent="0">
              <a:lnSpc>
                <a:spcPct val="110000"/>
              </a:lnSpc>
              <a:spcBef>
                <a:spcPts val="1800"/>
              </a:spcBef>
              <a:buNone/>
            </a:pPr>
            <a:r>
              <a:rPr lang="en-US" sz="1600" dirty="0"/>
              <a:t>Please keep conversations to a minimum so you can hear the tour guide.</a:t>
            </a:r>
          </a:p>
          <a:p>
            <a:pPr marL="0" indent="0">
              <a:lnSpc>
                <a:spcPct val="110000"/>
              </a:lnSpc>
              <a:spcBef>
                <a:spcPts val="1800"/>
              </a:spcBef>
              <a:buNone/>
            </a:pPr>
            <a:r>
              <a:rPr lang="en-US" sz="1600" dirty="0"/>
              <a:t>ENJOY your new spaces!</a:t>
            </a:r>
            <a:endParaRPr lang="en-US" sz="1800" dirty="0"/>
          </a:p>
        </p:txBody>
      </p:sp>
    </p:spTree>
    <p:extLst>
      <p:ext uri="{BB962C8B-B14F-4D97-AF65-F5344CB8AC3E}">
        <p14:creationId xmlns:p14="http://schemas.microsoft.com/office/powerpoint/2010/main" val="165383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39718" y="752353"/>
            <a:ext cx="12052281" cy="5416079"/>
          </a:xfrm>
          <a:prstGeom prst="rect">
            <a:avLst/>
          </a:prstGeom>
        </p:spPr>
      </p:pic>
    </p:spTree>
    <p:extLst>
      <p:ext uri="{BB962C8B-B14F-4D97-AF65-F5344CB8AC3E}">
        <p14:creationId xmlns:p14="http://schemas.microsoft.com/office/powerpoint/2010/main" val="417739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a:t>Using Your Pocket Guide</a:t>
            </a:r>
          </a:p>
        </p:txBody>
      </p:sp>
      <p:sp>
        <p:nvSpPr>
          <p:cNvPr id="5" name="Content Placeholder 4"/>
          <p:cNvSpPr>
            <a:spLocks noGrp="1"/>
          </p:cNvSpPr>
          <p:nvPr>
            <p:ph idx="1"/>
          </p:nvPr>
        </p:nvSpPr>
        <p:spPr>
          <a:xfrm>
            <a:off x="838200" y="1156771"/>
            <a:ext cx="5716836" cy="5701229"/>
          </a:xfrm>
        </p:spPr>
        <p:txBody>
          <a:bodyPr>
            <a:normAutofit/>
          </a:bodyPr>
          <a:lstStyle/>
          <a:p>
            <a:pPr lvl="1">
              <a:spcBef>
                <a:spcPts val="1200"/>
              </a:spcBef>
            </a:pPr>
            <a:r>
              <a:rPr lang="en-US" sz="2800" spc="50"/>
              <a:t>Quick Reference</a:t>
            </a:r>
          </a:p>
          <a:p>
            <a:pPr lvl="1">
              <a:spcBef>
                <a:spcPts val="1200"/>
              </a:spcBef>
            </a:pPr>
            <a:r>
              <a:rPr lang="en-US" sz="2800" spc="50"/>
              <a:t>Easy to Use</a:t>
            </a:r>
          </a:p>
          <a:p>
            <a:pPr lvl="1">
              <a:spcBef>
                <a:spcPts val="1200"/>
              </a:spcBef>
            </a:pPr>
            <a:r>
              <a:rPr lang="en-US" sz="2800" spc="50"/>
              <a:t>Easy to Carry</a:t>
            </a:r>
          </a:p>
          <a:p>
            <a:pPr lvl="1">
              <a:spcBef>
                <a:spcPts val="1200"/>
              </a:spcBef>
            </a:pPr>
            <a:r>
              <a:rPr lang="en-US" sz="2800" spc="50"/>
              <a:t>Available to all staff and physicians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80888">
            <a:off x="6133331" y="1190951"/>
            <a:ext cx="5606168" cy="4946620"/>
          </a:xfrm>
          <a:prstGeom prst="rect">
            <a:avLst/>
          </a:prstGeom>
          <a:effectLst>
            <a:outerShdw blurRad="190500" dist="50800" dir="5400000" algn="t" rotWithShape="0">
              <a:prstClr val="black">
                <a:alpha val="40000"/>
              </a:prst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72603">
            <a:off x="8864921" y="1495416"/>
            <a:ext cx="2821663" cy="4979405"/>
          </a:xfrm>
          <a:prstGeom prst="rect">
            <a:avLst/>
          </a:prstGeom>
          <a:ln>
            <a:noFill/>
          </a:ln>
          <a:effectLst>
            <a:outerShdw blurRad="190500" dist="76200" dir="3600000" algn="tl" rotWithShape="0">
              <a:srgbClr val="000000">
                <a:alpha val="39000"/>
              </a:srgbClr>
            </a:outerShdw>
          </a:effectLst>
        </p:spPr>
      </p:pic>
      <p:sp>
        <p:nvSpPr>
          <p:cNvPr id="6" name="Rectangle 5"/>
          <p:cNvSpPr/>
          <p:nvPr/>
        </p:nvSpPr>
        <p:spPr>
          <a:xfrm>
            <a:off x="0" y="0"/>
            <a:ext cx="110531" cy="6858001"/>
          </a:xfrm>
          <a:prstGeom prst="rect">
            <a:avLst/>
          </a:prstGeom>
          <a:solidFill>
            <a:srgbClr val="F58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345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LL PC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5741</Words>
  <Application>Microsoft Office PowerPoint</Application>
  <PresentationFormat>Widescreen</PresentationFormat>
  <Paragraphs>764</Paragraphs>
  <Slides>71</Slides>
  <Notes>69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Calibri Light</vt:lpstr>
      <vt:lpstr>Minion Pro</vt:lpstr>
      <vt:lpstr>Times New Roman</vt:lpstr>
      <vt:lpstr>Wingdings</vt:lpstr>
      <vt:lpstr>Office Theme</vt:lpstr>
      <vt:lpstr>PowerPoint Presentation</vt:lpstr>
      <vt:lpstr>Welcome</vt:lpstr>
      <vt:lpstr>Activities for the Day</vt:lpstr>
      <vt:lpstr>Knowing your  Environment</vt:lpstr>
      <vt:lpstr>PowerPoint Presentation</vt:lpstr>
      <vt:lpstr>Building Guidelines</vt:lpstr>
      <vt:lpstr>PowerPoint Presentation</vt:lpstr>
      <vt:lpstr>PowerPoint Presentation</vt:lpstr>
      <vt:lpstr>Using Your Pocket Guide</vt:lpstr>
      <vt:lpstr>Elevators</vt:lpstr>
      <vt:lpstr>First Floor elevators</vt:lpstr>
      <vt:lpstr>Second Floor elevators</vt:lpstr>
      <vt:lpstr>Staff Lockers</vt:lpstr>
      <vt:lpstr>Staff Lockers</vt:lpstr>
      <vt:lpstr>Shared Spaces</vt:lpstr>
      <vt:lpstr>Water, Water Everywhere</vt:lpstr>
      <vt:lpstr>Kronos Time Clocks</vt:lpstr>
      <vt:lpstr>Quiz Time</vt:lpstr>
      <vt:lpstr>Quiz Time</vt:lpstr>
      <vt:lpstr>Transportation</vt:lpstr>
      <vt:lpstr>Public Transportation</vt:lpstr>
      <vt:lpstr>CPMC Shuttles and Routes</vt:lpstr>
      <vt:lpstr>Bicycle Storage &amp; Locker Space</vt:lpstr>
      <vt:lpstr>Quiz Time</vt:lpstr>
      <vt:lpstr>Quiz Time</vt:lpstr>
      <vt:lpstr>Safety</vt:lpstr>
      <vt:lpstr>Fire Safety Guidelines</vt:lpstr>
      <vt:lpstr>General Fire Safety</vt:lpstr>
      <vt:lpstr>Fire Safety – RACE</vt:lpstr>
      <vt:lpstr>Using a Fire Extinguisher – PASS</vt:lpstr>
      <vt:lpstr>Evacuation Plans</vt:lpstr>
      <vt:lpstr>Responding to a Code Blue or other medical emergency</vt:lpstr>
      <vt:lpstr>Door alarms and stairwell access</vt:lpstr>
      <vt:lpstr>Hand Hygiene</vt:lpstr>
      <vt:lpstr>MRI Safety</vt:lpstr>
      <vt:lpstr>Quiz Time</vt:lpstr>
      <vt:lpstr>Quiz Time</vt:lpstr>
      <vt:lpstr>Safety in a Disaster</vt:lpstr>
      <vt:lpstr>Emergency Management</vt:lpstr>
      <vt:lpstr>Emergency Management (cont’d)</vt:lpstr>
      <vt:lpstr>Communications in a Disaster</vt:lpstr>
      <vt:lpstr>Communications in a Disaster</vt:lpstr>
      <vt:lpstr>Hospital Command Center</vt:lpstr>
      <vt:lpstr>Quiz Time</vt:lpstr>
      <vt:lpstr>Quiz Time</vt:lpstr>
      <vt:lpstr>Security</vt:lpstr>
      <vt:lpstr>Safety and Security</vt:lpstr>
      <vt:lpstr>Security Awareness</vt:lpstr>
      <vt:lpstr>Personal Identification Badge</vt:lpstr>
      <vt:lpstr>Security Response to Staff Duress</vt:lpstr>
      <vt:lpstr>Patient Belongings, Valuables,  and Lost and Found</vt:lpstr>
      <vt:lpstr>Secured Document Containers</vt:lpstr>
      <vt:lpstr>Quiz Time</vt:lpstr>
      <vt:lpstr>Quiz Time</vt:lpstr>
      <vt:lpstr>Communications</vt:lpstr>
      <vt:lpstr>Patient Communications (Sonifi)</vt:lpstr>
      <vt:lpstr>Nurse Call Systems –  Rauland Responder 5</vt:lpstr>
      <vt:lpstr>Vocera Communications</vt:lpstr>
      <vt:lpstr>Telephone System – Cisco VoIP</vt:lpstr>
      <vt:lpstr>Communication Operations and Systems</vt:lpstr>
      <vt:lpstr>Digital Signage</vt:lpstr>
      <vt:lpstr>Quiz Time</vt:lpstr>
      <vt:lpstr>Quiz Time</vt:lpstr>
      <vt:lpstr>New Ways to Work</vt:lpstr>
      <vt:lpstr>PowerPoint Presentation</vt:lpstr>
      <vt:lpstr>Deliveries and Mail</vt:lpstr>
      <vt:lpstr>Sustainable Waste Removal</vt:lpstr>
      <vt:lpstr>Follow Me Printing (FMP)</vt:lpstr>
      <vt:lpstr>Quiz Time</vt:lpstr>
      <vt:lpstr>Quiz Time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Gross, Eric</dc:creator>
  <cp:lastModifiedBy>Gross, Eric (Contractor)</cp:lastModifiedBy>
  <cp:revision>90</cp:revision>
  <dcterms:modified xsi:type="dcterms:W3CDTF">2018-11-28T01:51:05Z</dcterms:modified>
</cp:coreProperties>
</file>